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1"/>
  </p:sldMasterIdLst>
  <p:notesMasterIdLst>
    <p:notesMasterId r:id="rId4"/>
  </p:notesMasterIdLst>
  <p:sldIdLst>
    <p:sldId id="4386" r:id="rId2"/>
    <p:sldId id="4385" r:id="rId3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D3453D6-9E5C-45B9-8FAD-702BEE40DF8B}" v="26" dt="2026-04-04T05:53:10.102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7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752" y="2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ED3453D6-9E5C-45B9-8FAD-702BEE40DF8B}"/>
    <pc:docChg chg="undo custSel modSld">
      <pc:chgData name="Khoula Al Balushi" userId="a43b42ee-d80a-402f-bd5e-a2c93b6285a1" providerId="ADAL" clId="{ED3453D6-9E5C-45B9-8FAD-702BEE40DF8B}" dt="2026-04-04T05:53:10.102" v="77"/>
      <pc:docMkLst>
        <pc:docMk/>
      </pc:docMkLst>
      <pc:sldChg chg="delSp modSp mod">
        <pc:chgData name="Khoula Al Balushi" userId="a43b42ee-d80a-402f-bd5e-a2c93b6285a1" providerId="ADAL" clId="{ED3453D6-9E5C-45B9-8FAD-702BEE40DF8B}" dt="2026-04-04T05:53:10.102" v="77"/>
        <pc:sldMkLst>
          <pc:docMk/>
          <pc:sldMk cId="4246067549" sldId="4385"/>
        </pc:sldMkLst>
        <pc:spChg chg="mod">
          <ac:chgData name="Khoula Al Balushi" userId="a43b42ee-d80a-402f-bd5e-a2c93b6285a1" providerId="ADAL" clId="{ED3453D6-9E5C-45B9-8FAD-702BEE40DF8B}" dt="2026-04-04T05:45:04.806" v="35" actId="1076"/>
          <ac:spMkLst>
            <pc:docMk/>
            <pc:sldMk cId="4246067549" sldId="4385"/>
            <ac:spMk id="44" creationId="{D82C1E28-5919-412E-97E8-831C77601E8C}"/>
          </ac:spMkLst>
        </pc:spChg>
        <pc:spChg chg="mod">
          <ac:chgData name="Khoula Al Balushi" userId="a43b42ee-d80a-402f-bd5e-a2c93b6285a1" providerId="ADAL" clId="{ED3453D6-9E5C-45B9-8FAD-702BEE40DF8B}" dt="2026-04-04T05:45:08.572" v="36" actId="1076"/>
          <ac:spMkLst>
            <pc:docMk/>
            <pc:sldMk cId="4246067549" sldId="4385"/>
            <ac:spMk id="45" creationId="{7CE5E5C1-B6C5-5A45-8BC6-78601F3CE691}"/>
          </ac:spMkLst>
        </pc:spChg>
        <pc:spChg chg="mod">
          <ac:chgData name="Khoula Al Balushi" userId="a43b42ee-d80a-402f-bd5e-a2c93b6285a1" providerId="ADAL" clId="{ED3453D6-9E5C-45B9-8FAD-702BEE40DF8B}" dt="2026-04-04T05:45:01.133" v="34" actId="14100"/>
          <ac:spMkLst>
            <pc:docMk/>
            <pc:sldMk cId="4246067549" sldId="4385"/>
            <ac:spMk id="81" creationId="{572477D4-1FE4-6340-9F64-B7448799D1D5}"/>
          </ac:spMkLst>
        </pc:spChg>
        <pc:graphicFrameChg chg="mod">
          <ac:chgData name="Khoula Al Balushi" userId="a43b42ee-d80a-402f-bd5e-a2c93b6285a1" providerId="ADAL" clId="{ED3453D6-9E5C-45B9-8FAD-702BEE40DF8B}" dt="2026-04-04T05:53:10.102" v="77"/>
          <ac:graphicFrameMkLst>
            <pc:docMk/>
            <pc:sldMk cId="4246067549" sldId="4385"/>
            <ac:graphicFrameMk id="42" creationId="{DEE15977-B84D-48E1-82DA-AAFDDA9C8CE4}"/>
          </ac:graphicFrameMkLst>
        </pc:graphicFrameChg>
        <pc:graphicFrameChg chg="del">
          <ac:chgData name="Khoula Al Balushi" userId="a43b42ee-d80a-402f-bd5e-a2c93b6285a1" providerId="ADAL" clId="{ED3453D6-9E5C-45B9-8FAD-702BEE40DF8B}" dt="2026-04-04T05:43:26.467" v="21" actId="478"/>
          <ac:graphicFrameMkLst>
            <pc:docMk/>
            <pc:sldMk cId="4246067549" sldId="4385"/>
            <ac:graphicFrameMk id="63" creationId="{201D1850-C7BD-2441-ABA2-ED48FD3E3FFE}"/>
          </ac:graphicFrameMkLst>
        </pc:graphicFrameChg>
      </pc:sldChg>
      <pc:sldChg chg="modSp mod">
        <pc:chgData name="Khoula Al Balushi" userId="a43b42ee-d80a-402f-bd5e-a2c93b6285a1" providerId="ADAL" clId="{ED3453D6-9E5C-45B9-8FAD-702BEE40DF8B}" dt="2026-04-04T05:42:54.580" v="20" actId="1076"/>
        <pc:sldMkLst>
          <pc:docMk/>
          <pc:sldMk cId="1067827792" sldId="4386"/>
        </pc:sldMkLst>
        <pc:spChg chg="mod">
          <ac:chgData name="Khoula Al Balushi" userId="a43b42ee-d80a-402f-bd5e-a2c93b6285a1" providerId="ADAL" clId="{ED3453D6-9E5C-45B9-8FAD-702BEE40DF8B}" dt="2026-04-04T05:42:54.580" v="20" actId="1076"/>
          <ac:spMkLst>
            <pc:docMk/>
            <pc:sldMk cId="1067827792" sldId="4386"/>
            <ac:spMk id="44" creationId="{D82C1E28-5919-412E-97E8-831C77601E8C}"/>
          </ac:spMkLst>
        </pc:spChg>
        <pc:spChg chg="mod">
          <ac:chgData name="Khoula Al Balushi" userId="a43b42ee-d80a-402f-bd5e-a2c93b6285a1" providerId="ADAL" clId="{ED3453D6-9E5C-45B9-8FAD-702BEE40DF8B}" dt="2026-04-04T05:42:48.728" v="19" actId="20577"/>
          <ac:spMkLst>
            <pc:docMk/>
            <pc:sldMk cId="1067827792" sldId="4386"/>
            <ac:spMk id="45" creationId="{7CE5E5C1-B6C5-5A45-8BC6-78601F3CE691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026853224727899"/>
          <c:y val="1.3643342491719584E-2"/>
          <c:w val="0.64114124946054607"/>
          <c:h val="0.9027480169302634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نسبة إشغال الأسرة
Percentage of Bed Occupancy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مستشفى الفجيرة
Al Fujairah Hospital</c:v>
                </c:pt>
                <c:pt idx="1">
                  <c:v>مستشفى دبا الفجيرة
 Dibba Hospital</c:v>
                </c:pt>
                <c:pt idx="2">
                  <c:v>مستشفى مسافي
 Masafi Hospital</c:v>
                </c:pt>
                <c:pt idx="3">
                  <c:v>مستشفى صقر
 Saqr Hospital</c:v>
                </c:pt>
                <c:pt idx="4">
                  <c:v>مستشفى إبراهيم بن حمد عبيد الله
 Ibrahim Bin Hamad Obaid Allah Hospital</c:v>
                </c:pt>
                <c:pt idx="5">
                  <c:v>مستشفى عبدالله بن عمران للنساء والولادة والاطفال الخدج
 Abdullah Bin Omran Obstetics and Gnecology Hospital </c:v>
                </c:pt>
                <c:pt idx="6">
                  <c:v>مستشفى شعم
 Shaa'm Hospital</c:v>
                </c:pt>
                <c:pt idx="7">
                  <c:v>مستشفى ام القيوين
 Umm Al Quwain Hospital</c:v>
                </c:pt>
                <c:pt idx="8">
                  <c:v>مستشفى القاسمي 
 Al Qassimi Hospital</c:v>
                </c:pt>
                <c:pt idx="9">
                  <c:v>مستشفى القاسمي للنساء والولادة والأطفال  
  Al Qassimi Women’s and Children’s Hospital</c:v>
                </c:pt>
                <c:pt idx="10">
                  <c:v>مستشفى الكويت - الشارقة
 Al Kuwait Hospital-Sharjah</c:v>
                </c:pt>
                <c:pt idx="11">
                  <c:v>مستشفى الذيد
 Al Dhaid Hospital</c:v>
                </c:pt>
                <c:pt idx="12">
                  <c:v>مستشفى خورفكان
 Khorfakkan Hospital</c:v>
                </c:pt>
                <c:pt idx="13">
                  <c:v>مستشفى كلباء
  Kalba Hospital</c:v>
                </c:pt>
                <c:pt idx="14">
                  <c:v>مستشفى الأمل للصحة النفسية
Al Amal Psychiatric Hospital</c:v>
                </c:pt>
                <c:pt idx="15">
                  <c:v>مستشفى الكويت - دبي
 Al Kuwait Hospital-Dubai</c:v>
                </c:pt>
              </c:strCache>
            </c:strRef>
          </c:cat>
          <c:val>
            <c:numRef>
              <c:f>Sheet1!$B$2:$B$17</c:f>
              <c:numCache>
                <c:formatCode>0.0%</c:formatCode>
                <c:ptCount val="16"/>
                <c:pt idx="0">
                  <c:v>0.53955468195078615</c:v>
                </c:pt>
                <c:pt idx="1">
                  <c:v>0.50791349529109631</c:v>
                </c:pt>
                <c:pt idx="2">
                  <c:v>0.37237334791983756</c:v>
                </c:pt>
                <c:pt idx="3">
                  <c:v>0.46660950773872867</c:v>
                </c:pt>
                <c:pt idx="4">
                  <c:v>0.71328576344703143</c:v>
                </c:pt>
                <c:pt idx="5">
                  <c:v>0.42643571901845456</c:v>
                </c:pt>
                <c:pt idx="6">
                  <c:v>0.46543003135305666</c:v>
                </c:pt>
                <c:pt idx="7">
                  <c:v>0.62716897806658112</c:v>
                </c:pt>
                <c:pt idx="8">
                  <c:v>0.87157357045951722</c:v>
                </c:pt>
                <c:pt idx="9">
                  <c:v>0.74299646477931724</c:v>
                </c:pt>
                <c:pt idx="10">
                  <c:v>0.81308614603921037</c:v>
                </c:pt>
                <c:pt idx="11">
                  <c:v>0.47828042442886687</c:v>
                </c:pt>
                <c:pt idx="12">
                  <c:v>0.47232238372239066</c:v>
                </c:pt>
                <c:pt idx="13">
                  <c:v>0.4891651250495192</c:v>
                </c:pt>
                <c:pt idx="14">
                  <c:v>0.87326286203136894</c:v>
                </c:pt>
                <c:pt idx="15">
                  <c:v>0.5420881059805962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axId val="557877400"/>
        <c:axId val="557875048"/>
      </c:barChart>
      <c:catAx>
        <c:axId val="55787740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 rtl="1">
              <a:defRPr lang="en-US" sz="16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5048"/>
        <c:crosses val="autoZero"/>
        <c:auto val="1"/>
        <c:lblAlgn val="r"/>
        <c:lblOffset val="100"/>
        <c:noMultiLvlLbl val="0"/>
      </c:catAx>
      <c:valAx>
        <c:axId val="557875048"/>
        <c:scaling>
          <c:orientation val="minMax"/>
        </c:scaling>
        <c:delete val="0"/>
        <c:axPos val="b"/>
        <c:numFmt formatCode="0.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7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نسبة إشغال الأسرة 2025
Bed Occupancy</c:v>
                </c:pt>
              </c:strCache>
            </c:strRef>
          </c:tx>
          <c:spPr>
            <a:ln w="63500">
              <a:solidFill>
                <a:schemeClr val="accent2"/>
              </a:solidFill>
            </a:ln>
          </c:spPr>
          <c:dLbls>
            <c:dLbl>
              <c:idx val="0"/>
              <c:layout>
                <c:manualLayout>
                  <c:x val="-8.0273763911318977E-2"/>
                  <c:y val="0.1435502836200011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91-4955-9280-90B894499BA5}"/>
                </c:ext>
              </c:extLst>
            </c:dLbl>
            <c:dLbl>
              <c:idx val="1"/>
              <c:layout>
                <c:manualLayout>
                  <c:x val="-0.11185435429689286"/>
                  <c:y val="-0.113193690659092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B91-4955-9280-90B894499BA5}"/>
                </c:ext>
              </c:extLst>
            </c:dLbl>
            <c:dLbl>
              <c:idx val="2"/>
              <c:layout>
                <c:manualLayout>
                  <c:x val="7.6917868667820244E-2"/>
                  <c:y val="-0.154367822998708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B91-4955-9280-90B894499BA5}"/>
                </c:ext>
              </c:extLst>
            </c:dLbl>
            <c:dLbl>
              <c:idx val="3"/>
              <c:layout>
                <c:manualLayout>
                  <c:x val="0.11255265552354668"/>
                  <c:y val="6.761808248947848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2B91-4955-9280-90B894499BA5}"/>
                </c:ext>
              </c:extLst>
            </c:dLbl>
            <c:dLbl>
              <c:idx val="4"/>
              <c:layout>
                <c:manualLayout>
                  <c:x val="6.6434551587514198E-2"/>
                  <c:y val="0.1238447102258473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B91-4955-9280-90B894499BA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800" b="1">
                    <a:solidFill>
                      <a:srgbClr val="F1EEF4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الخيمه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0.0%</c:formatCode>
                <c:ptCount val="5"/>
                <c:pt idx="0">
                  <c:v>0.80479213187741172</c:v>
                </c:pt>
                <c:pt idx="1">
                  <c:v>0.70123420403384462</c:v>
                </c:pt>
                <c:pt idx="2">
                  <c:v>0.62716897806658112</c:v>
                </c:pt>
                <c:pt idx="3">
                  <c:v>0.54395468270204073</c:v>
                </c:pt>
                <c:pt idx="4">
                  <c:v>0.50882618763740894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EA-4193-8711-2B1D83C958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388">
          <a:noFill/>
        </a:ln>
      </c:spPr>
    </c:plotArea>
    <c:legend>
      <c:legendPos val="r"/>
      <c:layout>
        <c:manualLayout>
          <c:xMode val="edge"/>
          <c:yMode val="edge"/>
          <c:x val="0.85643353303394265"/>
          <c:y val="0.22132034694022709"/>
          <c:w val="0.13359680965732704"/>
          <c:h val="0.47800454487656863"/>
        </c:manualLayout>
      </c:layout>
      <c:overlay val="0"/>
      <c:txPr>
        <a:bodyPr/>
        <a:lstStyle/>
        <a:p>
          <a:pPr rtl="0">
            <a:defRPr sz="2400" b="1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8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04-04-2026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7579B747-66D9-4C81-A635-51786725AB9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935359" y="88494"/>
            <a:ext cx="5329253" cy="1292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0257D346-DA50-4666-9B55-31497FEB8865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222405" y="107950"/>
            <a:ext cx="1793236" cy="129283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04-04-2026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55B16F-5CBA-8FE5-E835-72D5DB63F7AE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503787" y="13469620"/>
            <a:ext cx="1439926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00FF">
                    <a:alpha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209550" y="2345628"/>
            <a:ext cx="23582103" cy="10942207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3" name="Chart 9">
            <a:extLst>
              <a:ext uri="{FF2B5EF4-FFF2-40B4-BE49-F238E27FC236}">
                <a16:creationId xmlns:a16="http://schemas.microsoft.com/office/drawing/2014/main" id="{201D1850-C7BD-2441-ABA2-ED48FD3E3F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5710883"/>
              </p:ext>
            </p:extLst>
          </p:nvPr>
        </p:nvGraphicFramePr>
        <p:xfrm>
          <a:off x="209550" y="2582860"/>
          <a:ext cx="23393400" cy="105235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6188182" y="987367"/>
            <a:ext cx="1200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نسبة إشغال الأسرة حسب المستشفى 2025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5048969" y="903572"/>
            <a:ext cx="14279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80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of Beds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Occupancy by Hospitals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202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678277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9" y="3077035"/>
            <a:ext cx="22946264" cy="10210800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6040839" y="1709243"/>
            <a:ext cx="120012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نسبة إشغال الأسرة حسب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</a:rPr>
              <a:t>الإمارة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2025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Content Placeholder 5">
            <a:extLst>
              <a:ext uri="{FF2B5EF4-FFF2-40B4-BE49-F238E27FC236}">
                <a16:creationId xmlns:a16="http://schemas.microsoft.com/office/drawing/2014/main" id="{DEE15977-B84D-48E1-82DA-AAFDDA9C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7749202"/>
              </p:ext>
            </p:extLst>
          </p:nvPr>
        </p:nvGraphicFramePr>
        <p:xfrm>
          <a:off x="4870174" y="3319669"/>
          <a:ext cx="15286383" cy="96024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4702843" y="1570744"/>
            <a:ext cx="1427971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80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Percentage of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Beds Occupancy by Emirates 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20</a:t>
            </a:r>
            <a:r>
              <a:rPr lang="ar-SA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</a:t>
            </a:r>
            <a:r>
              <a:rPr lang="ar-AE" sz="28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5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112947</TotalTime>
  <Words>38</Words>
  <Application>Microsoft Office PowerPoint</Application>
  <PresentationFormat>Custom</PresentationFormat>
  <Paragraphs>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Lato Heavy</vt:lpstr>
      <vt:lpstr>Montserrat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18915</cp:revision>
  <dcterms:created xsi:type="dcterms:W3CDTF">2014-11-12T21:47:38Z</dcterms:created>
  <dcterms:modified xsi:type="dcterms:W3CDTF">2026-04-04T05:53:17Z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96ad74c-a235-47e7-a91d-3632a6f1d5fb_Enabled">
    <vt:lpwstr>true</vt:lpwstr>
  </property>
  <property fmtid="{D5CDD505-2E9C-101B-9397-08002B2CF9AE}" pid="3" name="MSIP_Label_096ad74c-a235-47e7-a91d-3632a6f1d5fb_SetDate">
    <vt:lpwstr>2026-04-04T05:37:14Z</vt:lpwstr>
  </property>
  <property fmtid="{D5CDD505-2E9C-101B-9397-08002B2CF9AE}" pid="4" name="MSIP_Label_096ad74c-a235-47e7-a91d-3632a6f1d5fb_Method">
    <vt:lpwstr>Privileged</vt:lpwstr>
  </property>
  <property fmtid="{D5CDD505-2E9C-101B-9397-08002B2CF9AE}" pid="5" name="MSIP_Label_096ad74c-a235-47e7-a91d-3632a6f1d5fb_Name">
    <vt:lpwstr>Internal</vt:lpwstr>
  </property>
  <property fmtid="{D5CDD505-2E9C-101B-9397-08002B2CF9AE}" pid="6" name="MSIP_Label_096ad74c-a235-47e7-a91d-3632a6f1d5fb_SiteId">
    <vt:lpwstr>988f94be-7208-4701-8289-28a718608374</vt:lpwstr>
  </property>
  <property fmtid="{D5CDD505-2E9C-101B-9397-08002B2CF9AE}" pid="7" name="MSIP_Label_096ad74c-a235-47e7-a91d-3632a6f1d5fb_ActionId">
    <vt:lpwstr>a4a1df16-c482-4d67-a378-4899b306e023</vt:lpwstr>
  </property>
  <property fmtid="{D5CDD505-2E9C-101B-9397-08002B2CF9AE}" pid="8" name="MSIP_Label_096ad74c-a235-47e7-a91d-3632a6f1d5fb_ContentBits">
    <vt:lpwstr>3</vt:lpwstr>
  </property>
  <property fmtid="{D5CDD505-2E9C-101B-9397-08002B2CF9AE}" pid="9" name="MSIP_Label_096ad74c-a235-47e7-a91d-3632a6f1d5fb_Tag">
    <vt:lpwstr>10, 0, 1, 1</vt:lpwstr>
  </property>
  <property fmtid="{D5CDD505-2E9C-101B-9397-08002B2CF9AE}" pid="10" name="ClassificationContentMarkingFooterLocations">
    <vt:lpwstr>Office Theme:8</vt:lpwstr>
  </property>
  <property fmtid="{D5CDD505-2E9C-101B-9397-08002B2CF9AE}" pid="11" name="ClassificationContentMarkingFooterText">
    <vt:lpwstr>Classification: Internal </vt:lpwstr>
  </property>
</Properties>
</file>