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323" r:id="rId2"/>
    <p:sldId id="331" r:id="rId3"/>
    <p:sldId id="334" r:id="rId4"/>
    <p:sldId id="341" r:id="rId5"/>
    <p:sldId id="336" r:id="rId6"/>
    <p:sldId id="33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r. Amna Ali Turki Al Ali" initials="DAATAA" lastIdx="1" clrIdx="0">
    <p:extLst>
      <p:ext uri="{19B8F6BF-5375-455C-9EA6-DF929625EA0E}">
        <p15:presenceInfo xmlns:p15="http://schemas.microsoft.com/office/powerpoint/2012/main" userId="S-1-5-21-2834634678-1614474416-425400770-12073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5277"/>
    <a:srgbClr val="ADBAC9"/>
    <a:srgbClr val="4470AA"/>
    <a:srgbClr val="8EABD2"/>
    <a:srgbClr val="365987"/>
    <a:srgbClr val="BC8A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47" autoAdjust="0"/>
    <p:restoredTop sz="94660"/>
  </p:normalViewPr>
  <p:slideViewPr>
    <p:cSldViewPr snapToGrid="0">
      <p:cViewPr varScale="1">
        <p:scale>
          <a:sx n="42" d="100"/>
          <a:sy n="42" d="100"/>
        </p:scale>
        <p:origin x="864" y="5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Noor Majed Al Mheiri" userId="71e3712d-1b85-453e-965a-65027ec5cb51" providerId="ADAL" clId="{888C2107-65DA-49DA-8977-39CC1BC2D67B}"/>
    <pc:docChg chg="custSel delSld modSld">
      <pc:chgData name="Dr. Noor Majed Al Mheiri" userId="71e3712d-1b85-453e-965a-65027ec5cb51" providerId="ADAL" clId="{888C2107-65DA-49DA-8977-39CC1BC2D67B}" dt="2026-03-02T07:45:38.757" v="32" actId="47"/>
      <pc:docMkLst>
        <pc:docMk/>
      </pc:docMkLst>
      <pc:sldChg chg="modSp mod">
        <pc:chgData name="Dr. Noor Majed Al Mheiri" userId="71e3712d-1b85-453e-965a-65027ec5cb51" providerId="ADAL" clId="{888C2107-65DA-49DA-8977-39CC1BC2D67B}" dt="2026-03-02T07:44:57.288" v="28" actId="20577"/>
        <pc:sldMkLst>
          <pc:docMk/>
          <pc:sldMk cId="3096149615" sldId="323"/>
        </pc:sldMkLst>
        <pc:spChg chg="mod">
          <ac:chgData name="Dr. Noor Majed Al Mheiri" userId="71e3712d-1b85-453e-965a-65027ec5cb51" providerId="ADAL" clId="{888C2107-65DA-49DA-8977-39CC1BC2D67B}" dt="2026-03-02T07:44:57.288" v="28" actId="20577"/>
          <ac:spMkLst>
            <pc:docMk/>
            <pc:sldMk cId="3096149615" sldId="323"/>
            <ac:spMk id="10" creationId="{C5777D9B-053B-8041-9B01-A241479A799B}"/>
          </ac:spMkLst>
        </pc:spChg>
      </pc:sldChg>
      <pc:sldChg chg="delSp modSp mod">
        <pc:chgData name="Dr. Noor Majed Al Mheiri" userId="71e3712d-1b85-453e-965a-65027ec5cb51" providerId="ADAL" clId="{888C2107-65DA-49DA-8977-39CC1BC2D67B}" dt="2026-03-02T07:44:47.381" v="24" actId="20577"/>
        <pc:sldMkLst>
          <pc:docMk/>
          <pc:sldMk cId="4107806519" sldId="336"/>
        </pc:sldMkLst>
        <pc:spChg chg="del">
          <ac:chgData name="Dr. Noor Majed Al Mheiri" userId="71e3712d-1b85-453e-965a-65027ec5cb51" providerId="ADAL" clId="{888C2107-65DA-49DA-8977-39CC1BC2D67B}" dt="2026-03-02T07:44:21.818" v="6" actId="478"/>
          <ac:spMkLst>
            <pc:docMk/>
            <pc:sldMk cId="4107806519" sldId="336"/>
            <ac:spMk id="18" creationId="{1C1B0C5D-1A8A-C640-9D53-73036B704E19}"/>
          </ac:spMkLst>
        </pc:spChg>
        <pc:spChg chg="del">
          <ac:chgData name="Dr. Noor Majed Al Mheiri" userId="71e3712d-1b85-453e-965a-65027ec5cb51" providerId="ADAL" clId="{888C2107-65DA-49DA-8977-39CC1BC2D67B}" dt="2026-03-02T07:44:19.877" v="5" actId="478"/>
          <ac:spMkLst>
            <pc:docMk/>
            <pc:sldMk cId="4107806519" sldId="336"/>
            <ac:spMk id="19" creationId="{E169D820-783A-9C40-BB95-98B6D34F83A5}"/>
          </ac:spMkLst>
        </pc:spChg>
        <pc:spChg chg="mod">
          <ac:chgData name="Dr. Noor Majed Al Mheiri" userId="71e3712d-1b85-453e-965a-65027ec5cb51" providerId="ADAL" clId="{888C2107-65DA-49DA-8977-39CC1BC2D67B}" dt="2026-03-02T07:44:47.381" v="24" actId="20577"/>
          <ac:spMkLst>
            <pc:docMk/>
            <pc:sldMk cId="4107806519" sldId="336"/>
            <ac:spMk id="27" creationId="{0354CA25-04EF-674C-AA4F-89DB7492982B}"/>
          </ac:spMkLst>
        </pc:spChg>
        <pc:spChg chg="del mod">
          <ac:chgData name="Dr. Noor Majed Al Mheiri" userId="71e3712d-1b85-453e-965a-65027ec5cb51" providerId="ADAL" clId="{888C2107-65DA-49DA-8977-39CC1BC2D67B}" dt="2026-03-02T07:44:14.702" v="2" actId="478"/>
          <ac:spMkLst>
            <pc:docMk/>
            <pc:sldMk cId="4107806519" sldId="336"/>
            <ac:spMk id="28" creationId="{E169D820-783A-9C40-BB95-98B6D34F83A5}"/>
          </ac:spMkLst>
        </pc:spChg>
        <pc:grpChg chg="del mod">
          <ac:chgData name="Dr. Noor Majed Al Mheiri" userId="71e3712d-1b85-453e-965a-65027ec5cb51" providerId="ADAL" clId="{888C2107-65DA-49DA-8977-39CC1BC2D67B}" dt="2026-03-02T07:44:16.841" v="4" actId="478"/>
          <ac:grpSpMkLst>
            <pc:docMk/>
            <pc:sldMk cId="4107806519" sldId="336"/>
            <ac:grpSpMk id="21" creationId="{EBEA2A37-4341-D340-B219-163C77400F2D}"/>
          </ac:grpSpMkLst>
        </pc:grpChg>
      </pc:sldChg>
      <pc:sldChg chg="modSp mod">
        <pc:chgData name="Dr. Noor Majed Al Mheiri" userId="71e3712d-1b85-453e-965a-65027ec5cb51" providerId="ADAL" clId="{888C2107-65DA-49DA-8977-39CC1BC2D67B}" dt="2026-03-02T07:45:24.049" v="29" actId="20577"/>
        <pc:sldMkLst>
          <pc:docMk/>
          <pc:sldMk cId="2941842071" sldId="337"/>
        </pc:sldMkLst>
        <pc:spChg chg="mod">
          <ac:chgData name="Dr. Noor Majed Al Mheiri" userId="71e3712d-1b85-453e-965a-65027ec5cb51" providerId="ADAL" clId="{888C2107-65DA-49DA-8977-39CC1BC2D67B}" dt="2026-03-02T07:45:24.049" v="29" actId="20577"/>
          <ac:spMkLst>
            <pc:docMk/>
            <pc:sldMk cId="2941842071" sldId="337"/>
            <ac:spMk id="27" creationId="{0354CA25-04EF-674C-AA4F-89DB7492982B}"/>
          </ac:spMkLst>
        </pc:spChg>
      </pc:sldChg>
      <pc:sldChg chg="del">
        <pc:chgData name="Dr. Noor Majed Al Mheiri" userId="71e3712d-1b85-453e-965a-65027ec5cb51" providerId="ADAL" clId="{888C2107-65DA-49DA-8977-39CC1BC2D67B}" dt="2026-03-02T07:45:38.757" v="32" actId="47"/>
        <pc:sldMkLst>
          <pc:docMk/>
          <pc:sldMk cId="417423996" sldId="339"/>
        </pc:sldMkLst>
      </pc:sldChg>
      <pc:sldChg chg="del">
        <pc:chgData name="Dr. Noor Majed Al Mheiri" userId="71e3712d-1b85-453e-965a-65027ec5cb51" providerId="ADAL" clId="{888C2107-65DA-49DA-8977-39CC1BC2D67B}" dt="2026-03-02T07:45:33.172" v="30" actId="47"/>
        <pc:sldMkLst>
          <pc:docMk/>
          <pc:sldMk cId="2312369717" sldId="342"/>
        </pc:sldMkLst>
      </pc:sldChg>
      <pc:sldChg chg="del">
        <pc:chgData name="Dr. Noor Majed Al Mheiri" userId="71e3712d-1b85-453e-965a-65027ec5cb51" providerId="ADAL" clId="{888C2107-65DA-49DA-8977-39CC1BC2D67B}" dt="2026-03-02T07:45:35.599" v="31" actId="47"/>
        <pc:sldMkLst>
          <pc:docMk/>
          <pc:sldMk cId="2487400698" sldId="34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D7BEB3-C785-4586-8DFD-83292F47A9C6}" type="datetimeFigureOut">
              <a:rPr lang="en-US" smtClean="0"/>
              <a:t>3/2/2026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D7EC02-CD85-46C3-8759-50D9A882D9A2}" type="slidenum">
              <a:rPr lang="en-US" smtClean="0"/>
              <a:t>‹#›</a:t>
            </a:fld>
            <a:endParaRPr lang="en-US"/>
          </a:p>
        </p:txBody>
      </p:sp>
    </p:spTree>
    <p:extLst>
      <p:ext uri="{BB962C8B-B14F-4D97-AF65-F5344CB8AC3E}">
        <p14:creationId xmlns:p14="http://schemas.microsoft.com/office/powerpoint/2010/main" val="1260765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CC61391-6EDE-419E-A00F-B1BF969759E3}" type="datetimeFigureOut">
              <a:rPr lang="en-US" smtClean="0"/>
              <a:t>3/2/2026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78A453-979E-49CE-8C57-60FCC7717317}" type="slidenum">
              <a:rPr lang="en-US" smtClean="0"/>
              <a:t>‹#›</a:t>
            </a:fld>
            <a:endParaRPr lang="en-US"/>
          </a:p>
        </p:txBody>
      </p:sp>
    </p:spTree>
    <p:extLst>
      <p:ext uri="{BB962C8B-B14F-4D97-AF65-F5344CB8AC3E}">
        <p14:creationId xmlns:p14="http://schemas.microsoft.com/office/powerpoint/2010/main" val="39783346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C61391-6EDE-419E-A00F-B1BF969759E3}" type="datetimeFigureOut">
              <a:rPr lang="en-US" smtClean="0"/>
              <a:t>3/2/2026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78A453-979E-49CE-8C57-60FCC7717317}" type="slidenum">
              <a:rPr lang="en-US" smtClean="0"/>
              <a:t>‹#›</a:t>
            </a:fld>
            <a:endParaRPr lang="en-US"/>
          </a:p>
        </p:txBody>
      </p:sp>
    </p:spTree>
    <p:extLst>
      <p:ext uri="{BB962C8B-B14F-4D97-AF65-F5344CB8AC3E}">
        <p14:creationId xmlns:p14="http://schemas.microsoft.com/office/powerpoint/2010/main" val="3966919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CC61391-6EDE-419E-A00F-B1BF969759E3}" type="datetimeFigureOut">
              <a:rPr lang="en-US" smtClean="0"/>
              <a:t>3/2/2026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78A453-979E-49CE-8C57-60FCC7717317}" type="slidenum">
              <a:rPr lang="en-US" smtClean="0"/>
              <a:t>‹#›</a:t>
            </a:fld>
            <a:endParaRPr lang="en-US"/>
          </a:p>
        </p:txBody>
      </p:sp>
    </p:spTree>
    <p:extLst>
      <p:ext uri="{BB962C8B-B14F-4D97-AF65-F5344CB8AC3E}">
        <p14:creationId xmlns:p14="http://schemas.microsoft.com/office/powerpoint/2010/main" val="3696710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CC61391-6EDE-419E-A00F-B1BF969759E3}" type="datetimeFigureOut">
              <a:rPr lang="en-US" smtClean="0"/>
              <a:t>3/2/2026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78A453-979E-49CE-8C57-60FCC7717317}" type="slidenum">
              <a:rPr lang="en-US" smtClean="0"/>
              <a:t>‹#›</a:t>
            </a:fld>
            <a:endParaRPr lang="en-US"/>
          </a:p>
        </p:txBody>
      </p:sp>
    </p:spTree>
    <p:extLst>
      <p:ext uri="{BB962C8B-B14F-4D97-AF65-F5344CB8AC3E}">
        <p14:creationId xmlns:p14="http://schemas.microsoft.com/office/powerpoint/2010/main" val="733549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CC61391-6EDE-419E-A00F-B1BF969759E3}" type="datetimeFigureOut">
              <a:rPr lang="en-US" smtClean="0"/>
              <a:t>3/2/2026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78A453-979E-49CE-8C57-60FCC7717317}" type="slidenum">
              <a:rPr lang="en-US" smtClean="0"/>
              <a:t>‹#›</a:t>
            </a:fld>
            <a:endParaRPr lang="en-US"/>
          </a:p>
        </p:txBody>
      </p:sp>
    </p:spTree>
    <p:extLst>
      <p:ext uri="{BB962C8B-B14F-4D97-AF65-F5344CB8AC3E}">
        <p14:creationId xmlns:p14="http://schemas.microsoft.com/office/powerpoint/2010/main" val="113298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CC61391-6EDE-419E-A00F-B1BF969759E3}" type="datetimeFigureOut">
              <a:rPr lang="en-US" smtClean="0"/>
              <a:t>3/2/2026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78A453-979E-49CE-8C57-60FCC7717317}" type="slidenum">
              <a:rPr lang="en-US" smtClean="0"/>
              <a:t>‹#›</a:t>
            </a:fld>
            <a:endParaRPr lang="en-US"/>
          </a:p>
        </p:txBody>
      </p:sp>
    </p:spTree>
    <p:extLst>
      <p:ext uri="{BB962C8B-B14F-4D97-AF65-F5344CB8AC3E}">
        <p14:creationId xmlns:p14="http://schemas.microsoft.com/office/powerpoint/2010/main" val="782809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C61391-6EDE-419E-A00F-B1BF969759E3}" type="datetimeFigureOut">
              <a:rPr lang="en-US" smtClean="0"/>
              <a:t>3/2/2026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78A453-979E-49CE-8C57-60FCC7717317}" type="slidenum">
              <a:rPr lang="en-US" smtClean="0"/>
              <a:t>‹#›</a:t>
            </a:fld>
            <a:endParaRPr lang="en-US"/>
          </a:p>
        </p:txBody>
      </p:sp>
    </p:spTree>
    <p:extLst>
      <p:ext uri="{BB962C8B-B14F-4D97-AF65-F5344CB8AC3E}">
        <p14:creationId xmlns:p14="http://schemas.microsoft.com/office/powerpoint/2010/main" val="1798357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CC61391-6EDE-419E-A00F-B1BF969759E3}" type="datetimeFigureOut">
              <a:rPr lang="en-US" smtClean="0"/>
              <a:t>3/2/2026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78A453-979E-49CE-8C57-60FCC7717317}" type="slidenum">
              <a:rPr lang="en-US" smtClean="0"/>
              <a:t>‹#›</a:t>
            </a:fld>
            <a:endParaRPr lang="en-US"/>
          </a:p>
        </p:txBody>
      </p:sp>
    </p:spTree>
    <p:extLst>
      <p:ext uri="{BB962C8B-B14F-4D97-AF65-F5344CB8AC3E}">
        <p14:creationId xmlns:p14="http://schemas.microsoft.com/office/powerpoint/2010/main" val="3891151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CC61391-6EDE-419E-A00F-B1BF969759E3}" type="datetimeFigureOut">
              <a:rPr lang="en-US" smtClean="0"/>
              <a:t>3/2/2026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78A453-979E-49CE-8C57-60FCC7717317}" type="slidenum">
              <a:rPr lang="en-US" smtClean="0"/>
              <a:t>‹#›</a:t>
            </a:fld>
            <a:endParaRPr lang="en-US"/>
          </a:p>
        </p:txBody>
      </p:sp>
    </p:spTree>
    <p:extLst>
      <p:ext uri="{BB962C8B-B14F-4D97-AF65-F5344CB8AC3E}">
        <p14:creationId xmlns:p14="http://schemas.microsoft.com/office/powerpoint/2010/main" val="1313763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C61391-6EDE-419E-A00F-B1BF969759E3}" type="datetimeFigureOut">
              <a:rPr lang="en-US" smtClean="0"/>
              <a:t>3/2/2026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78A453-979E-49CE-8C57-60FCC7717317}" type="slidenum">
              <a:rPr lang="en-US" smtClean="0"/>
              <a:t>‹#›</a:t>
            </a:fld>
            <a:endParaRPr lang="en-US"/>
          </a:p>
        </p:txBody>
      </p:sp>
    </p:spTree>
    <p:extLst>
      <p:ext uri="{BB962C8B-B14F-4D97-AF65-F5344CB8AC3E}">
        <p14:creationId xmlns:p14="http://schemas.microsoft.com/office/powerpoint/2010/main" val="3414215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C61391-6EDE-419E-A00F-B1BF969759E3}" type="datetimeFigureOut">
              <a:rPr lang="en-US" smtClean="0"/>
              <a:t>3/2/2026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78A453-979E-49CE-8C57-60FCC7717317}" type="slidenum">
              <a:rPr lang="en-US" smtClean="0"/>
              <a:t>‹#›</a:t>
            </a:fld>
            <a:endParaRPr lang="en-US"/>
          </a:p>
        </p:txBody>
      </p:sp>
    </p:spTree>
    <p:extLst>
      <p:ext uri="{BB962C8B-B14F-4D97-AF65-F5344CB8AC3E}">
        <p14:creationId xmlns:p14="http://schemas.microsoft.com/office/powerpoint/2010/main" val="6125728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27" name="Title Text"/>
          <p:cNvSpPr txBox="1">
            <a:spLocks noGrp="1"/>
          </p:cNvSpPr>
          <p:nvPr>
            <p:ph type="title"/>
          </p:nvPr>
        </p:nvSpPr>
        <p:spPr>
          <a:xfrm>
            <a:off x="2193727" y="178594"/>
            <a:ext cx="7804547" cy="1518048"/>
          </a:xfrm>
          <a:prstGeom prst="rect">
            <a:avLst/>
          </a:prstGeom>
        </p:spPr>
        <p:txBody>
          <a:bodyPr lIns="71437" tIns="71437" rIns="71437" bIns="71437"/>
          <a:lstStyle>
            <a:lvl1pPr algn="ctr" defTabSz="410766" rtl="1">
              <a:lnSpc>
                <a:spcPct val="100000"/>
              </a:lnSpc>
              <a:defRPr sz="5600">
                <a:latin typeface="Helvetica Neue Medium"/>
                <a:ea typeface="Helvetica Neue Medium"/>
                <a:cs typeface="Helvetica Neue Medium"/>
                <a:sym typeface="Helvetica Neue Medium"/>
              </a:defRPr>
            </a:lvl1pPr>
          </a:lstStyle>
          <a:p>
            <a:r>
              <a:t>Title Text</a:t>
            </a:r>
          </a:p>
        </p:txBody>
      </p:sp>
      <p:sp>
        <p:nvSpPr>
          <p:cNvPr id="128" name="Body Level One…"/>
          <p:cNvSpPr txBox="1">
            <a:spLocks noGrp="1"/>
          </p:cNvSpPr>
          <p:nvPr>
            <p:ph type="body" idx="1"/>
          </p:nvPr>
        </p:nvSpPr>
        <p:spPr>
          <a:xfrm>
            <a:off x="2193727" y="1821656"/>
            <a:ext cx="7804547" cy="4420196"/>
          </a:xfrm>
          <a:prstGeom prst="rect">
            <a:avLst/>
          </a:prstGeom>
        </p:spPr>
        <p:txBody>
          <a:bodyPr lIns="71437" tIns="71437" rIns="71437" bIns="71437" anchor="ctr"/>
          <a:lstStyle>
            <a:lvl1pPr marL="305594" indent="-305594" algn="r" defTabSz="410766" rtl="1">
              <a:lnSpc>
                <a:spcPct val="100000"/>
              </a:lnSpc>
              <a:spcBef>
                <a:spcPts val="2950"/>
              </a:spcBef>
              <a:buSzPct val="145000"/>
              <a:buFontTx/>
              <a:defRPr sz="2200">
                <a:latin typeface="Helvetica Neue"/>
                <a:ea typeface="Helvetica Neue"/>
                <a:cs typeface="Helvetica Neue"/>
                <a:sym typeface="Helvetica Neue"/>
              </a:defRPr>
            </a:lvl1pPr>
            <a:lvl2pPr marL="527844" indent="-305594" algn="r" defTabSz="410766" rtl="1">
              <a:lnSpc>
                <a:spcPct val="100000"/>
              </a:lnSpc>
              <a:spcBef>
                <a:spcPts val="2950"/>
              </a:spcBef>
              <a:buSzPct val="145000"/>
              <a:buFontTx/>
              <a:defRPr sz="2200">
                <a:latin typeface="Helvetica Neue"/>
                <a:ea typeface="Helvetica Neue"/>
                <a:cs typeface="Helvetica Neue"/>
                <a:sym typeface="Helvetica Neue"/>
              </a:defRPr>
            </a:lvl2pPr>
            <a:lvl3pPr marL="750094" indent="-305594" algn="r" defTabSz="410766" rtl="1">
              <a:lnSpc>
                <a:spcPct val="100000"/>
              </a:lnSpc>
              <a:spcBef>
                <a:spcPts val="2950"/>
              </a:spcBef>
              <a:buSzPct val="145000"/>
              <a:buFontTx/>
              <a:defRPr sz="2200">
                <a:latin typeface="Helvetica Neue"/>
                <a:ea typeface="Helvetica Neue"/>
                <a:cs typeface="Helvetica Neue"/>
                <a:sym typeface="Helvetica Neue"/>
              </a:defRPr>
            </a:lvl3pPr>
            <a:lvl4pPr marL="972344" indent="-305594" algn="r" defTabSz="410766" rtl="1">
              <a:lnSpc>
                <a:spcPct val="100000"/>
              </a:lnSpc>
              <a:spcBef>
                <a:spcPts val="2950"/>
              </a:spcBef>
              <a:buSzPct val="145000"/>
              <a:buFontTx/>
              <a:defRPr sz="2200">
                <a:latin typeface="Helvetica Neue"/>
                <a:ea typeface="Helvetica Neue"/>
                <a:cs typeface="Helvetica Neue"/>
                <a:sym typeface="Helvetica Neue"/>
              </a:defRPr>
            </a:lvl4pPr>
            <a:lvl5pPr marL="1194594" indent="-305594" algn="r" defTabSz="410766" rtl="1">
              <a:lnSpc>
                <a:spcPct val="100000"/>
              </a:lnSpc>
              <a:spcBef>
                <a:spcPts val="2950"/>
              </a:spcBef>
              <a:buSzPct val="145000"/>
              <a:buFontTx/>
              <a:defRPr sz="2200">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129" name="Slide Number"/>
          <p:cNvSpPr txBox="1">
            <a:spLocks noGrp="1"/>
          </p:cNvSpPr>
          <p:nvPr>
            <p:ph type="sldNum" sz="quarter" idx="2"/>
          </p:nvPr>
        </p:nvSpPr>
        <p:spPr>
          <a:xfrm>
            <a:off x="5977052" y="6536531"/>
            <a:ext cx="233135" cy="238836"/>
          </a:xfrm>
          <a:prstGeom prst="rect">
            <a:avLst/>
          </a:prstGeom>
        </p:spPr>
        <p:txBody>
          <a:bodyPr lIns="71437" tIns="71437" rIns="71437" bIns="71437" anchor="t"/>
          <a:lstStyle>
            <a:lvl1pPr algn="ctr" defTabSz="410766">
              <a:defRPr sz="1100">
                <a:solidFill>
                  <a:srgbClr val="000000"/>
                </a:solidFill>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3641455899"/>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标题幻灯片">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4844490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C61391-6EDE-419E-A00F-B1BF969759E3}" type="datetimeFigureOut">
              <a:rPr lang="en-US" smtClean="0"/>
              <a:t>3/2/2026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78A453-979E-49CE-8C57-60FCC7717317}" type="slidenum">
              <a:rPr lang="en-US" smtClean="0"/>
              <a:t>‹#›</a:t>
            </a:fld>
            <a:endParaRPr lang="en-US"/>
          </a:p>
        </p:txBody>
      </p:sp>
      <p:sp>
        <p:nvSpPr>
          <p:cNvPr id="8" name="TextBox 7">
            <a:extLst>
              <a:ext uri="{FF2B5EF4-FFF2-40B4-BE49-F238E27FC236}">
                <a16:creationId xmlns:a16="http://schemas.microsoft.com/office/drawing/2014/main" id="{35C9399B-F9A8-B613-8EAD-D5D5017E2304}"/>
              </a:ext>
            </a:extLst>
          </p:cNvPr>
          <p:cNvSpPr txBox="1"/>
          <p:nvPr userDrawn="1">
            <p:extLst>
              <p:ext uri="{1162E1C5-73C7-4A58-AE30-91384D911F3F}">
                <p184:classification xmlns:p184="http://schemas.microsoft.com/office/powerpoint/2018/4/main" val="ftr"/>
              </p:ext>
            </p:extLst>
          </p:nvPr>
        </p:nvSpPr>
        <p:spPr>
          <a:xfrm>
            <a:off x="5410962" y="6611620"/>
            <a:ext cx="1439926" cy="182880"/>
          </a:xfrm>
          <a:prstGeom prst="rect">
            <a:avLst/>
          </a:prstGeom>
        </p:spPr>
        <p:txBody>
          <a:bodyPr horzOverflow="overflow" lIns="0" tIns="0" rIns="0" bIns="0">
            <a:spAutoFit/>
          </a:bodyPr>
          <a:lstStyle/>
          <a:p>
            <a:pPr algn="l"/>
            <a:r>
              <a:rPr lang="en-AE" sz="1200">
                <a:solidFill>
                  <a:srgbClr val="0000FF"/>
                </a:solidFill>
                <a:latin typeface="Calibri" panose="020F0502020204030204" pitchFamily="34" charset="0"/>
                <a:cs typeface="Calibri" panose="020F0502020204030204" pitchFamily="34" charset="0"/>
              </a:rPr>
              <a:t>Classification: Internal </a:t>
            </a:r>
          </a:p>
        </p:txBody>
      </p:sp>
    </p:spTree>
    <p:extLst>
      <p:ext uri="{BB962C8B-B14F-4D97-AF65-F5344CB8AC3E}">
        <p14:creationId xmlns:p14="http://schemas.microsoft.com/office/powerpoint/2010/main" val="20183954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Picture 84" descr="A picture containing outdoor, day&#10;&#10;Description automatically generated">
            <a:extLst>
              <a:ext uri="{FF2B5EF4-FFF2-40B4-BE49-F238E27FC236}">
                <a16:creationId xmlns:a16="http://schemas.microsoft.com/office/drawing/2014/main" id="{C7CE6539-34EE-E449-8FD3-4310AE8D948A}"/>
              </a:ext>
            </a:extLst>
          </p:cNvPr>
          <p:cNvPicPr>
            <a:picLocks noChangeAspect="1"/>
          </p:cNvPicPr>
          <p:nvPr/>
        </p:nvPicPr>
        <p:blipFill rotWithShape="1">
          <a:blip r:embed="rId2">
            <a:duotone>
              <a:schemeClr val="bg2">
                <a:shade val="45000"/>
                <a:satMod val="135000"/>
              </a:schemeClr>
              <a:prstClr val="white"/>
            </a:duotone>
            <a:alphaModFix amt="50000"/>
          </a:blip>
          <a:srcRect l="791" t="9927" r="149" b="994"/>
          <a:stretch/>
        </p:blipFill>
        <p:spPr>
          <a:xfrm>
            <a:off x="0" y="0"/>
            <a:ext cx="12192000" cy="6858000"/>
          </a:xfrm>
          <a:prstGeom prst="rect">
            <a:avLst/>
          </a:prstGeom>
        </p:spPr>
      </p:pic>
      <p:sp>
        <p:nvSpPr>
          <p:cNvPr id="87" name="المشاريع الاستراتيجية">
            <a:extLst>
              <a:ext uri="{FF2B5EF4-FFF2-40B4-BE49-F238E27FC236}">
                <a16:creationId xmlns:a16="http://schemas.microsoft.com/office/drawing/2014/main" id="{855843FB-64E3-B640-B437-7C0BE7E599BA}"/>
              </a:ext>
            </a:extLst>
          </p:cNvPr>
          <p:cNvSpPr txBox="1"/>
          <p:nvPr/>
        </p:nvSpPr>
        <p:spPr>
          <a:xfrm>
            <a:off x="2175059" y="2561935"/>
            <a:ext cx="8687401" cy="1734129"/>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ctr">
            <a:spAutoFit/>
          </a:bodyPr>
          <a:lstStyle>
            <a:lvl1pPr algn="r" defTabSz="821531" rtl="1">
              <a:defRPr sz="9600">
                <a:solidFill>
                  <a:srgbClr val="ACA08F"/>
                </a:solidFill>
                <a:latin typeface="Dubai Bold"/>
                <a:ea typeface="Dubai Bold"/>
                <a:cs typeface="Dubai Bold"/>
                <a:sym typeface="Dubai Bold"/>
              </a:defRPr>
            </a:lvl1pPr>
          </a:lstStyle>
          <a:p>
            <a:pPr algn="ctr"/>
            <a:r>
              <a:rPr lang="ar-AE" sz="5400" b="1" dirty="0">
                <a:solidFill>
                  <a:srgbClr val="325277"/>
                </a:solidFill>
                <a:latin typeface="Calibri" panose="020F0502020204030204" pitchFamily="34" charset="0"/>
                <a:cs typeface="Calibri" panose="020F0502020204030204" pitchFamily="34" charset="0"/>
              </a:rPr>
              <a:t>مبادرة </a:t>
            </a:r>
          </a:p>
          <a:p>
            <a:pPr algn="ctr"/>
            <a:r>
              <a:rPr lang="ar-AE" sz="5400" b="1" dirty="0">
                <a:solidFill>
                  <a:srgbClr val="325277"/>
                </a:solidFill>
                <a:latin typeface="Calibri" panose="020F0502020204030204" pitchFamily="34" charset="0"/>
                <a:cs typeface="Calibri" panose="020F0502020204030204" pitchFamily="34" charset="0"/>
              </a:rPr>
              <a:t>تحدث لنسمعك</a:t>
            </a:r>
            <a:endParaRPr lang="ar-SA" sz="5400" b="1" dirty="0">
              <a:solidFill>
                <a:srgbClr val="325277"/>
              </a:solidFill>
              <a:latin typeface="Calibri" panose="020F0502020204030204" pitchFamily="34" charset="0"/>
              <a:cs typeface="Calibri" panose="020F0502020204030204" pitchFamily="34" charset="0"/>
            </a:endParaRPr>
          </a:p>
        </p:txBody>
      </p:sp>
      <p:cxnSp>
        <p:nvCxnSpPr>
          <p:cNvPr id="9" name="Straight Connector 8">
            <a:extLst>
              <a:ext uri="{FF2B5EF4-FFF2-40B4-BE49-F238E27FC236}">
                <a16:creationId xmlns:a16="http://schemas.microsoft.com/office/drawing/2014/main" id="{FED3175C-841E-AB42-B626-34043159F954}"/>
              </a:ext>
            </a:extLst>
          </p:cNvPr>
          <p:cNvCxnSpPr/>
          <p:nvPr/>
        </p:nvCxnSpPr>
        <p:spPr>
          <a:xfrm>
            <a:off x="7377953" y="1230809"/>
            <a:ext cx="4814047" cy="0"/>
          </a:xfrm>
          <a:prstGeom prst="line">
            <a:avLst/>
          </a:prstGeom>
          <a:ln w="50800">
            <a:solidFill>
              <a:srgbClr val="3B577A"/>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E16CCFCB-A686-A74C-9347-D68F447D2FDA}"/>
              </a:ext>
            </a:extLst>
          </p:cNvPr>
          <p:cNvCxnSpPr/>
          <p:nvPr/>
        </p:nvCxnSpPr>
        <p:spPr>
          <a:xfrm>
            <a:off x="0" y="5659374"/>
            <a:ext cx="4814047" cy="0"/>
          </a:xfrm>
          <a:prstGeom prst="line">
            <a:avLst/>
          </a:prstGeom>
          <a:ln w="50800">
            <a:solidFill>
              <a:srgbClr val="3B577A"/>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255B433-4B88-8E49-8331-7CB694A383BF}"/>
              </a:ext>
            </a:extLst>
          </p:cNvPr>
          <p:cNvCxnSpPr>
            <a:cxnSpLocks/>
          </p:cNvCxnSpPr>
          <p:nvPr/>
        </p:nvCxnSpPr>
        <p:spPr>
          <a:xfrm flipH="1">
            <a:off x="10862460" y="5225576"/>
            <a:ext cx="3520" cy="762652"/>
          </a:xfrm>
          <a:prstGeom prst="line">
            <a:avLst/>
          </a:prstGeom>
          <a:ln w="25400">
            <a:solidFill>
              <a:srgbClr val="3B577A"/>
            </a:solidFill>
          </a:ln>
        </p:spPr>
        <p:style>
          <a:lnRef idx="2">
            <a:schemeClr val="accent1"/>
          </a:lnRef>
          <a:fillRef idx="0">
            <a:schemeClr val="accent1"/>
          </a:fillRef>
          <a:effectRef idx="1">
            <a:schemeClr val="accent1"/>
          </a:effectRef>
          <a:fontRef idx="minor">
            <a:schemeClr val="tx1"/>
          </a:fontRef>
        </p:style>
      </p:cxnSp>
      <p:sp>
        <p:nvSpPr>
          <p:cNvPr id="10" name="أول مبادرة من نوعها على صعيد العمل الثقافي المشترك في الدولة، تضم المجالس في عضويتها المؤسسات الحكومية محلياً واتحادياً إضافة إلى المؤسسات الثقافية الخاصة في الدولة.">
            <a:extLst>
              <a:ext uri="{FF2B5EF4-FFF2-40B4-BE49-F238E27FC236}">
                <a16:creationId xmlns:a16="http://schemas.microsoft.com/office/drawing/2014/main" id="{C5777D9B-053B-8041-9B01-A241479A799B}"/>
              </a:ext>
            </a:extLst>
          </p:cNvPr>
          <p:cNvSpPr txBox="1"/>
          <p:nvPr/>
        </p:nvSpPr>
        <p:spPr>
          <a:xfrm>
            <a:off x="7209179" y="5068293"/>
            <a:ext cx="3653282" cy="1077218"/>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tIns="45720" bIns="45720">
            <a:spAutoFit/>
          </a:bodyPr>
          <a:lstStyle>
            <a:lvl1pPr algn="r" defTabSz="457200" rtl="1">
              <a:defRPr sz="3200">
                <a:latin typeface="Dubai Bold"/>
                <a:ea typeface="Dubai Bold"/>
                <a:cs typeface="Dubai Bold"/>
                <a:sym typeface="Dubai Bold"/>
              </a:defRPr>
            </a:lvl1pPr>
          </a:lstStyle>
          <a:p>
            <a:r>
              <a:rPr lang="ar-AE" sz="1600" dirty="0">
                <a:solidFill>
                  <a:schemeClr val="tx1">
                    <a:lumMod val="65000"/>
                    <a:lumOff val="35000"/>
                  </a:schemeClr>
                </a:solidFill>
                <a:latin typeface="Calibri" panose="020F0502020204030204" pitchFamily="34" charset="0"/>
                <a:cs typeface="Calibri" panose="020F0502020204030204" pitchFamily="34" charset="0"/>
              </a:rPr>
              <a:t>مؤسسة الامارات للخدمات الصحية</a:t>
            </a:r>
          </a:p>
          <a:p>
            <a:r>
              <a:rPr lang="ar-AE" sz="1600" dirty="0">
                <a:solidFill>
                  <a:schemeClr val="tx1">
                    <a:lumMod val="65000"/>
                    <a:lumOff val="35000"/>
                  </a:schemeClr>
                </a:solidFill>
                <a:latin typeface="Calibri" panose="020F0502020204030204" pitchFamily="34" charset="0"/>
                <a:cs typeface="Calibri" panose="020F0502020204030204" pitchFamily="34" charset="0"/>
              </a:rPr>
              <a:t>قطاع الخدمات الطبية</a:t>
            </a:r>
          </a:p>
          <a:p>
            <a:r>
              <a:rPr lang="ar-AE" sz="1600" dirty="0">
                <a:solidFill>
                  <a:schemeClr val="tx1">
                    <a:lumMod val="65000"/>
                    <a:lumOff val="35000"/>
                  </a:schemeClr>
                </a:solidFill>
                <a:latin typeface="Calibri" panose="020F0502020204030204" pitchFamily="34" charset="0"/>
                <a:cs typeface="Calibri" panose="020F0502020204030204" pitchFamily="34" charset="0"/>
              </a:rPr>
              <a:t>إدارة الصحة النفسية</a:t>
            </a:r>
          </a:p>
          <a:p>
            <a:r>
              <a:rPr lang="ar-AE" sz="1600" dirty="0">
                <a:solidFill>
                  <a:schemeClr val="tx1">
                    <a:lumMod val="65000"/>
                    <a:lumOff val="35000"/>
                  </a:schemeClr>
                </a:solidFill>
                <a:latin typeface="Calibri" panose="020F0502020204030204" pitchFamily="34" charset="0"/>
                <a:cs typeface="Calibri" panose="020F0502020204030204" pitchFamily="34" charset="0"/>
              </a:rPr>
              <a:t>2026</a:t>
            </a:r>
          </a:p>
        </p:txBody>
      </p:sp>
    </p:spTree>
    <p:extLst>
      <p:ext uri="{BB962C8B-B14F-4D97-AF65-F5344CB8AC3E}">
        <p14:creationId xmlns:p14="http://schemas.microsoft.com/office/powerpoint/2010/main" val="3096149615"/>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Rectangle"/>
          <p:cNvSpPr/>
          <p:nvPr/>
        </p:nvSpPr>
        <p:spPr>
          <a:xfrm>
            <a:off x="0" y="0"/>
            <a:ext cx="1708761" cy="6858000"/>
          </a:xfrm>
          <a:prstGeom prst="rect">
            <a:avLst/>
          </a:prstGeom>
          <a:solidFill>
            <a:srgbClr val="F2F2F2"/>
          </a:solidFill>
          <a:ln w="12700">
            <a:miter lim="400000"/>
          </a:ln>
        </p:spPr>
        <p:txBody>
          <a:bodyPr lIns="25400" tIns="25400" rIns="25400" bIns="25400" anchor="ctr"/>
          <a:lstStyle/>
          <a:p>
            <a:pPr marL="0" algn="ctr" defTabSz="412750" rtl="1" eaLnBrk="1" latinLnBrk="0" hangingPunct="1">
              <a:defRPr sz="3200">
                <a:solidFill>
                  <a:srgbClr val="FFFFFF"/>
                </a:solidFill>
                <a:latin typeface="Helvetica Light"/>
                <a:ea typeface="Helvetica Light"/>
                <a:cs typeface="Helvetica Light"/>
                <a:sym typeface="Helvetica Light"/>
              </a:defRPr>
            </a:pPr>
            <a:endParaRPr sz="1600" dirty="0"/>
          </a:p>
        </p:txBody>
      </p:sp>
      <p:sp>
        <p:nvSpPr>
          <p:cNvPr id="155" name="تعزيز دور الوزارة كجهة منظمة وممكنة للقطاع الثقافي وتعزيز دور الجهات الحكومية المحلية في كل إمارة كجهات مشغلة توفر برامج وذلك لبناء قطاع ثقافي قوي ومستدام ومتكامل يوفر احتياجات المؤسسات والأفراد العاملة في القطاع الثقافي وغيرهم الذين يستمتعون بالمخرجات والمنتجات الثقافية."/>
          <p:cNvSpPr txBox="1"/>
          <p:nvPr/>
        </p:nvSpPr>
        <p:spPr>
          <a:xfrm>
            <a:off x="5557381" y="3324382"/>
            <a:ext cx="5641798" cy="356829"/>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p>
            <a:pPr lvl="8" algn="r" defTabSz="410766" rtl="1">
              <a:buClr>
                <a:srgbClr val="000000"/>
              </a:buClr>
              <a:defRPr sz="3700">
                <a:latin typeface="Dubai Regular"/>
                <a:ea typeface="Dubai Regular"/>
                <a:cs typeface="Dubai Regular"/>
                <a:sym typeface="Dubai Regular"/>
              </a:defRPr>
            </a:pPr>
            <a:endParaRPr sz="1850" dirty="0"/>
          </a:p>
        </p:txBody>
      </p:sp>
      <p:pic>
        <p:nvPicPr>
          <p:cNvPr id="16" name="Picture 15">
            <a:extLst>
              <a:ext uri="{FF2B5EF4-FFF2-40B4-BE49-F238E27FC236}">
                <a16:creationId xmlns:a16="http://schemas.microsoft.com/office/drawing/2014/main" id="{1B5E6845-F4CF-F14B-8C3F-F095C22E59F3}"/>
              </a:ext>
            </a:extLst>
          </p:cNvPr>
          <p:cNvPicPr>
            <a:picLocks noChangeAspect="1"/>
          </p:cNvPicPr>
          <p:nvPr/>
        </p:nvPicPr>
        <p:blipFill>
          <a:blip r:embed="rId2"/>
          <a:stretch>
            <a:fillRect/>
          </a:stretch>
        </p:blipFill>
        <p:spPr>
          <a:xfrm>
            <a:off x="3810000" y="6374050"/>
            <a:ext cx="4572000" cy="190500"/>
          </a:xfrm>
          <a:prstGeom prst="rect">
            <a:avLst/>
          </a:prstGeom>
        </p:spPr>
      </p:pic>
      <p:sp>
        <p:nvSpPr>
          <p:cNvPr id="20" name="Rectangle 19">
            <a:extLst>
              <a:ext uri="{FF2B5EF4-FFF2-40B4-BE49-F238E27FC236}">
                <a16:creationId xmlns:a16="http://schemas.microsoft.com/office/drawing/2014/main" id="{63A54FD0-6790-0948-B012-FEA4040AB791}"/>
              </a:ext>
            </a:extLst>
          </p:cNvPr>
          <p:cNvSpPr/>
          <p:nvPr/>
        </p:nvSpPr>
        <p:spPr>
          <a:xfrm rot="5400000">
            <a:off x="11170013" y="1161387"/>
            <a:ext cx="763282" cy="96325"/>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ln>
                <a:solidFill>
                  <a:srgbClr val="3B577A"/>
                </a:solidFill>
              </a:ln>
              <a:solidFill>
                <a:srgbClr val="3B577A"/>
              </a:solidFill>
            </a:endParaRPr>
          </a:p>
        </p:txBody>
      </p:sp>
      <p:pic>
        <p:nvPicPr>
          <p:cNvPr id="24" name="Picture 23">
            <a:extLst>
              <a:ext uri="{FF2B5EF4-FFF2-40B4-BE49-F238E27FC236}">
                <a16:creationId xmlns:a16="http://schemas.microsoft.com/office/drawing/2014/main" id="{12644DC8-39FC-3448-AD09-68027085253F}"/>
              </a:ext>
            </a:extLst>
          </p:cNvPr>
          <p:cNvPicPr>
            <a:picLocks noChangeAspect="1"/>
          </p:cNvPicPr>
          <p:nvPr/>
        </p:nvPicPr>
        <p:blipFill rotWithShape="1">
          <a:blip r:embed="rId3">
            <a:alphaModFix amt="35000"/>
          </a:blip>
          <a:srcRect l="5100" t="30632" r="72217" b="-2074"/>
          <a:stretch/>
        </p:blipFill>
        <p:spPr>
          <a:xfrm>
            <a:off x="0" y="-9934"/>
            <a:ext cx="1708761" cy="4899433"/>
          </a:xfrm>
          <a:prstGeom prst="rect">
            <a:avLst/>
          </a:prstGeom>
        </p:spPr>
      </p:pic>
      <p:pic>
        <p:nvPicPr>
          <p:cNvPr id="26" name="Picture 25">
            <a:extLst>
              <a:ext uri="{FF2B5EF4-FFF2-40B4-BE49-F238E27FC236}">
                <a16:creationId xmlns:a16="http://schemas.microsoft.com/office/drawing/2014/main" id="{6B60FFBB-036E-BD43-9574-06B8D1AA07B7}"/>
              </a:ext>
            </a:extLst>
          </p:cNvPr>
          <p:cNvPicPr>
            <a:picLocks noChangeAspect="1"/>
          </p:cNvPicPr>
          <p:nvPr/>
        </p:nvPicPr>
        <p:blipFill rotWithShape="1">
          <a:blip r:embed="rId3">
            <a:alphaModFix amt="35000"/>
          </a:blip>
          <a:srcRect l="15344" t="116" r="61974" b="55746"/>
          <a:stretch/>
        </p:blipFill>
        <p:spPr>
          <a:xfrm>
            <a:off x="-1" y="3840919"/>
            <a:ext cx="1708761" cy="3027016"/>
          </a:xfrm>
          <a:prstGeom prst="rect">
            <a:avLst/>
          </a:prstGeom>
        </p:spPr>
      </p:pic>
      <p:sp>
        <p:nvSpPr>
          <p:cNvPr id="2" name="Rectangle 1"/>
          <p:cNvSpPr/>
          <p:nvPr/>
        </p:nvSpPr>
        <p:spPr>
          <a:xfrm>
            <a:off x="2325791" y="2009989"/>
            <a:ext cx="9274026" cy="2376997"/>
          </a:xfrm>
          <a:prstGeom prst="rect">
            <a:avLst/>
          </a:prstGeom>
        </p:spPr>
        <p:txBody>
          <a:bodyPr wrap="square">
            <a:spAutoFit/>
          </a:bodyPr>
          <a:lstStyle/>
          <a:p>
            <a:pPr algn="just" rtl="1">
              <a:lnSpc>
                <a:spcPct val="107000"/>
              </a:lnSpc>
              <a:spcAft>
                <a:spcPts val="800"/>
              </a:spcAft>
            </a:pPr>
            <a:r>
              <a:rPr lang="ar-AE" sz="2800" dirty="0">
                <a:solidFill>
                  <a:schemeClr val="tx1">
                    <a:lumMod val="65000"/>
                    <a:lumOff val="35000"/>
                  </a:schemeClr>
                </a:solidFill>
                <a:latin typeface="Calibri" panose="020F0502020204030204" pitchFamily="34" charset="0"/>
                <a:cs typeface="Calibri" panose="020F0502020204030204" pitchFamily="34" charset="0"/>
              </a:rPr>
              <a:t>مبادرة تحدث لنسمعك وهو خط مساعدة لتقديم الاستشارات النفسية والدعم النفسي لكافة الجمهور من قبل أخصائيين نفسيين مدربين وفق سياسة معتمدة تضمن السلامة والجودة ويتم تصنيف الاستشارات حسب درجة الاستعجال والخطورة، ويتم إحالتها إلى عيادة التطبيب النفسي عن بعد لمقابلة الطبيب النفسي إن لزم، أو توجيهها لقسم الطوارئ بالمستشفى. </a:t>
            </a:r>
          </a:p>
        </p:txBody>
      </p:sp>
      <p:sp>
        <p:nvSpPr>
          <p:cNvPr id="23" name="اللجنة الوطنية لدولة الإمارات العربية المتحدة للتربية والثقافة والعلوم">
            <a:extLst>
              <a:ext uri="{FF2B5EF4-FFF2-40B4-BE49-F238E27FC236}">
                <a16:creationId xmlns:a16="http://schemas.microsoft.com/office/drawing/2014/main" id="{E291161D-906D-3144-9A73-78CB784450D3}"/>
              </a:ext>
            </a:extLst>
          </p:cNvPr>
          <p:cNvSpPr txBox="1"/>
          <p:nvPr/>
        </p:nvSpPr>
        <p:spPr>
          <a:xfrm flipH="1">
            <a:off x="4284954" y="956756"/>
            <a:ext cx="7066404" cy="505588"/>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lgn="r" defTabSz="914400" rtl="1">
              <a:lnSpc>
                <a:spcPct val="80000"/>
              </a:lnSpc>
              <a:defRPr sz="4700" spc="0">
                <a:latin typeface="Dubai Bold"/>
                <a:ea typeface="Dubai Bold"/>
                <a:cs typeface="Dubai Bold"/>
                <a:sym typeface="Dubai Bold"/>
              </a:defRPr>
            </a:lvl1pPr>
          </a:lstStyle>
          <a:p>
            <a:r>
              <a:rPr lang="ar-AE" sz="3600" b="1" dirty="0">
                <a:solidFill>
                  <a:srgbClr val="3B577A"/>
                </a:solidFill>
                <a:latin typeface="Calibri" panose="020F0502020204030204" pitchFamily="34" charset="0"/>
                <a:cs typeface="Calibri" panose="020F0502020204030204" pitchFamily="34" charset="0"/>
              </a:rPr>
              <a:t>عن المبادرة</a:t>
            </a:r>
            <a:r>
              <a:rPr lang="ar-AE" sz="2400" b="1" u="sng" dirty="0">
                <a:solidFill>
                  <a:srgbClr val="3B577A"/>
                </a:solidFill>
                <a:latin typeface="Calibri" panose="020F0502020204030204" pitchFamily="34" charset="0"/>
                <a:cs typeface="Calibri" panose="020F0502020204030204" pitchFamily="34" charset="0"/>
              </a:rPr>
              <a:t> </a:t>
            </a:r>
            <a:endParaRPr lang="ar-AE" sz="2400" b="1" dirty="0">
              <a:solidFill>
                <a:srgbClr val="3B577A"/>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8415110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Rectangle"/>
          <p:cNvSpPr/>
          <p:nvPr/>
        </p:nvSpPr>
        <p:spPr>
          <a:xfrm>
            <a:off x="0" y="0"/>
            <a:ext cx="1708761" cy="6858000"/>
          </a:xfrm>
          <a:prstGeom prst="rect">
            <a:avLst/>
          </a:prstGeom>
          <a:solidFill>
            <a:srgbClr val="F2F2F2"/>
          </a:solidFill>
          <a:ln w="12700">
            <a:miter lim="400000"/>
          </a:ln>
        </p:spPr>
        <p:txBody>
          <a:bodyPr lIns="25400" tIns="25400" rIns="25400" bIns="25400" anchor="ctr"/>
          <a:lstStyle/>
          <a:p>
            <a:pPr marL="0" algn="ctr" defTabSz="412750" rtl="1" eaLnBrk="1" latinLnBrk="0" hangingPunct="1">
              <a:defRPr sz="3200">
                <a:solidFill>
                  <a:srgbClr val="FFFFFF"/>
                </a:solidFill>
                <a:latin typeface="Helvetica Light"/>
                <a:ea typeface="Helvetica Light"/>
                <a:cs typeface="Helvetica Light"/>
                <a:sym typeface="Helvetica Light"/>
              </a:defRPr>
            </a:pPr>
            <a:endParaRPr sz="1600" dirty="0"/>
          </a:p>
        </p:txBody>
      </p:sp>
      <p:sp>
        <p:nvSpPr>
          <p:cNvPr id="155" name="تعزيز دور الوزارة كجهة منظمة وممكنة للقطاع الثقافي وتعزيز دور الجهات الحكومية المحلية في كل إمارة كجهات مشغلة توفر برامج وذلك لبناء قطاع ثقافي قوي ومستدام ومتكامل يوفر احتياجات المؤسسات والأفراد العاملة في القطاع الثقافي وغيرهم الذين يستمتعون بالمخرجات والمنتجات الثقافية."/>
          <p:cNvSpPr txBox="1"/>
          <p:nvPr/>
        </p:nvSpPr>
        <p:spPr>
          <a:xfrm>
            <a:off x="5557381" y="3324382"/>
            <a:ext cx="5641798" cy="356829"/>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p>
            <a:pPr lvl="8" algn="r" defTabSz="410766" rtl="1">
              <a:buClr>
                <a:srgbClr val="000000"/>
              </a:buClr>
              <a:defRPr sz="3700">
                <a:latin typeface="Dubai Regular"/>
                <a:ea typeface="Dubai Regular"/>
                <a:cs typeface="Dubai Regular"/>
                <a:sym typeface="Dubai Regular"/>
              </a:defRPr>
            </a:pPr>
            <a:endParaRPr sz="1850" dirty="0"/>
          </a:p>
        </p:txBody>
      </p:sp>
      <p:pic>
        <p:nvPicPr>
          <p:cNvPr id="16" name="Picture 15">
            <a:extLst>
              <a:ext uri="{FF2B5EF4-FFF2-40B4-BE49-F238E27FC236}">
                <a16:creationId xmlns:a16="http://schemas.microsoft.com/office/drawing/2014/main" id="{1B5E6845-F4CF-F14B-8C3F-F095C22E59F3}"/>
              </a:ext>
            </a:extLst>
          </p:cNvPr>
          <p:cNvPicPr>
            <a:picLocks noChangeAspect="1"/>
          </p:cNvPicPr>
          <p:nvPr/>
        </p:nvPicPr>
        <p:blipFill>
          <a:blip r:embed="rId2"/>
          <a:stretch>
            <a:fillRect/>
          </a:stretch>
        </p:blipFill>
        <p:spPr>
          <a:xfrm>
            <a:off x="3810000" y="6374050"/>
            <a:ext cx="4572000" cy="190500"/>
          </a:xfrm>
          <a:prstGeom prst="rect">
            <a:avLst/>
          </a:prstGeom>
        </p:spPr>
      </p:pic>
      <p:grpSp>
        <p:nvGrpSpPr>
          <p:cNvPr id="6" name="Group 5">
            <a:extLst>
              <a:ext uri="{FF2B5EF4-FFF2-40B4-BE49-F238E27FC236}">
                <a16:creationId xmlns:a16="http://schemas.microsoft.com/office/drawing/2014/main" id="{4E6CCF42-C71C-9B4C-83F3-DCBCF33E6EAF}"/>
              </a:ext>
            </a:extLst>
          </p:cNvPr>
          <p:cNvGrpSpPr/>
          <p:nvPr/>
        </p:nvGrpSpPr>
        <p:grpSpPr>
          <a:xfrm>
            <a:off x="10159970" y="2793213"/>
            <a:ext cx="323269" cy="449097"/>
            <a:chOff x="9710075" y="2880158"/>
            <a:chExt cx="323269" cy="449097"/>
          </a:xfrm>
        </p:grpSpPr>
        <p:sp>
          <p:nvSpPr>
            <p:cNvPr id="7" name="Line">
              <a:extLst>
                <a:ext uri="{FF2B5EF4-FFF2-40B4-BE49-F238E27FC236}">
                  <a16:creationId xmlns:a16="http://schemas.microsoft.com/office/drawing/2014/main" id="{630FFCD3-851C-C24E-BC3D-2F081B8634DF}"/>
                </a:ext>
              </a:extLst>
            </p:cNvPr>
            <p:cNvSpPr/>
            <p:nvPr/>
          </p:nvSpPr>
          <p:spPr>
            <a:xfrm>
              <a:off x="9710075" y="3304562"/>
              <a:ext cx="323269" cy="1"/>
            </a:xfrm>
            <a:prstGeom prst="line">
              <a:avLst/>
            </a:prstGeom>
            <a:ln w="76200">
              <a:solidFill>
                <a:srgbClr val="325277"/>
              </a:solidFill>
              <a:miter lim="400000"/>
            </a:ln>
          </p:spPr>
          <p:txBody>
            <a:bodyPr lIns="25400" tIns="25400" rIns="25400" bIns="25400" anchor="ctr"/>
            <a:lstStyle/>
            <a:p>
              <a:pPr marL="0" algn="ctr" defTabSz="412750" rtl="1" eaLnBrk="1" latinLnBrk="0" hangingPunct="1">
                <a:defRPr sz="3200">
                  <a:latin typeface="Helvetica Light"/>
                  <a:ea typeface="Helvetica Light"/>
                  <a:cs typeface="Helvetica Light"/>
                  <a:sym typeface="Helvetica Light"/>
                </a:defRPr>
              </a:pPr>
              <a:endParaRPr sz="1600" dirty="0"/>
            </a:p>
          </p:txBody>
        </p:sp>
        <p:sp>
          <p:nvSpPr>
            <p:cNvPr id="8" name="01">
              <a:extLst>
                <a:ext uri="{FF2B5EF4-FFF2-40B4-BE49-F238E27FC236}">
                  <a16:creationId xmlns:a16="http://schemas.microsoft.com/office/drawing/2014/main" id="{74BFFDD2-D99E-224D-9F0B-1C9A91A68673}"/>
                </a:ext>
              </a:extLst>
            </p:cNvPr>
            <p:cNvSpPr txBox="1"/>
            <p:nvPr/>
          </p:nvSpPr>
          <p:spPr>
            <a:xfrm>
              <a:off x="9710075" y="2880158"/>
              <a:ext cx="318036" cy="449097"/>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ctr" defTabSz="1160859">
                <a:lnSpc>
                  <a:spcPct val="110000"/>
                </a:lnSpc>
                <a:defRPr sz="4700" spc="-235">
                  <a:solidFill>
                    <a:srgbClr val="AE9057"/>
                  </a:solidFill>
                  <a:latin typeface="Dubai Bold"/>
                  <a:ea typeface="Dubai Bold"/>
                  <a:cs typeface="Dubai Bold"/>
                  <a:sym typeface="Dubai Bold"/>
                </a:defRPr>
              </a:lvl1pPr>
            </a:lstStyle>
            <a:p>
              <a:r>
                <a:rPr sz="2350" dirty="0">
                  <a:solidFill>
                    <a:srgbClr val="325277"/>
                  </a:solidFill>
                </a:rPr>
                <a:t>01</a:t>
              </a:r>
            </a:p>
          </p:txBody>
        </p:sp>
      </p:grpSp>
      <p:grpSp>
        <p:nvGrpSpPr>
          <p:cNvPr id="9" name="Group 8">
            <a:extLst>
              <a:ext uri="{FF2B5EF4-FFF2-40B4-BE49-F238E27FC236}">
                <a16:creationId xmlns:a16="http://schemas.microsoft.com/office/drawing/2014/main" id="{9A83EEDC-D346-7B45-98F2-9252EED415C5}"/>
              </a:ext>
            </a:extLst>
          </p:cNvPr>
          <p:cNvGrpSpPr/>
          <p:nvPr/>
        </p:nvGrpSpPr>
        <p:grpSpPr>
          <a:xfrm>
            <a:off x="3616130" y="2797998"/>
            <a:ext cx="323269" cy="449097"/>
            <a:chOff x="6940484" y="3852967"/>
            <a:chExt cx="323269" cy="449097"/>
          </a:xfrm>
        </p:grpSpPr>
        <p:sp>
          <p:nvSpPr>
            <p:cNvPr id="10" name="Line">
              <a:extLst>
                <a:ext uri="{FF2B5EF4-FFF2-40B4-BE49-F238E27FC236}">
                  <a16:creationId xmlns:a16="http://schemas.microsoft.com/office/drawing/2014/main" id="{3380F8AF-B693-C342-BB28-D5FD75439A2D}"/>
                </a:ext>
              </a:extLst>
            </p:cNvPr>
            <p:cNvSpPr/>
            <p:nvPr/>
          </p:nvSpPr>
          <p:spPr>
            <a:xfrm>
              <a:off x="6940484" y="4294386"/>
              <a:ext cx="323269" cy="1"/>
            </a:xfrm>
            <a:prstGeom prst="line">
              <a:avLst/>
            </a:prstGeom>
            <a:ln w="76200">
              <a:solidFill>
                <a:srgbClr val="325277"/>
              </a:solidFill>
              <a:miter lim="400000"/>
            </a:ln>
          </p:spPr>
          <p:txBody>
            <a:bodyPr lIns="25400" tIns="25400" rIns="25400" bIns="25400" anchor="ctr"/>
            <a:lstStyle/>
            <a:p>
              <a:pPr algn="ctr" defTabSz="412750" rtl="1" hangingPunct="0">
                <a:defRPr sz="3200">
                  <a:latin typeface="Helvetica Light"/>
                  <a:ea typeface="Helvetica Light"/>
                  <a:cs typeface="Helvetica Light"/>
                  <a:sym typeface="Helvetica Light"/>
                </a:defRPr>
              </a:pPr>
              <a:endParaRPr sz="1600" dirty="0"/>
            </a:p>
          </p:txBody>
        </p:sp>
        <p:sp>
          <p:nvSpPr>
            <p:cNvPr id="11" name="02">
              <a:extLst>
                <a:ext uri="{FF2B5EF4-FFF2-40B4-BE49-F238E27FC236}">
                  <a16:creationId xmlns:a16="http://schemas.microsoft.com/office/drawing/2014/main" id="{9023B436-E049-4B4B-83E9-A9D2CABECDAE}"/>
                </a:ext>
              </a:extLst>
            </p:cNvPr>
            <p:cNvSpPr txBox="1"/>
            <p:nvPr/>
          </p:nvSpPr>
          <p:spPr>
            <a:xfrm>
              <a:off x="6943100" y="3852967"/>
              <a:ext cx="318036" cy="449097"/>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ctr" defTabSz="1160859">
                <a:lnSpc>
                  <a:spcPct val="110000"/>
                </a:lnSpc>
                <a:defRPr sz="4700" spc="-235">
                  <a:solidFill>
                    <a:srgbClr val="AE9057"/>
                  </a:solidFill>
                  <a:latin typeface="Dubai Bold"/>
                  <a:ea typeface="Dubai Bold"/>
                  <a:cs typeface="Dubai Bold"/>
                  <a:sym typeface="Dubai Bold"/>
                </a:defRPr>
              </a:lvl1pPr>
            </a:lstStyle>
            <a:p>
              <a:r>
                <a:rPr lang="ar-AE" sz="2350" dirty="0">
                  <a:solidFill>
                    <a:srgbClr val="325277"/>
                  </a:solidFill>
                </a:rPr>
                <a:t>03</a:t>
              </a:r>
              <a:endParaRPr sz="2350" dirty="0">
                <a:solidFill>
                  <a:srgbClr val="325277"/>
                </a:solidFill>
              </a:endParaRPr>
            </a:p>
          </p:txBody>
        </p:sp>
      </p:grpSp>
      <p:grpSp>
        <p:nvGrpSpPr>
          <p:cNvPr id="13" name="Group 12">
            <a:extLst>
              <a:ext uri="{FF2B5EF4-FFF2-40B4-BE49-F238E27FC236}">
                <a16:creationId xmlns:a16="http://schemas.microsoft.com/office/drawing/2014/main" id="{95681C9A-D814-F94F-A870-F1D7A5CF9009}"/>
              </a:ext>
            </a:extLst>
          </p:cNvPr>
          <p:cNvGrpSpPr/>
          <p:nvPr/>
        </p:nvGrpSpPr>
        <p:grpSpPr>
          <a:xfrm>
            <a:off x="6889434" y="2797998"/>
            <a:ext cx="324755" cy="449097"/>
            <a:chOff x="6148462" y="2880158"/>
            <a:chExt cx="324755" cy="449097"/>
          </a:xfrm>
        </p:grpSpPr>
        <p:sp>
          <p:nvSpPr>
            <p:cNvPr id="14" name="02">
              <a:extLst>
                <a:ext uri="{FF2B5EF4-FFF2-40B4-BE49-F238E27FC236}">
                  <a16:creationId xmlns:a16="http://schemas.microsoft.com/office/drawing/2014/main" id="{D7F99CDF-9EAA-6441-9346-F32FA5D4FC1F}"/>
                </a:ext>
              </a:extLst>
            </p:cNvPr>
            <p:cNvSpPr txBox="1"/>
            <p:nvPr/>
          </p:nvSpPr>
          <p:spPr>
            <a:xfrm>
              <a:off x="6148462" y="2880158"/>
              <a:ext cx="318036" cy="449097"/>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ctr" defTabSz="1160859">
                <a:lnSpc>
                  <a:spcPct val="110000"/>
                </a:lnSpc>
                <a:defRPr sz="4700" spc="-235">
                  <a:solidFill>
                    <a:srgbClr val="AE9057"/>
                  </a:solidFill>
                  <a:latin typeface="Dubai Bold"/>
                  <a:ea typeface="Dubai Bold"/>
                  <a:cs typeface="Dubai Bold"/>
                  <a:sym typeface="Dubai Bold"/>
                </a:defRPr>
              </a:lvl1pPr>
            </a:lstStyle>
            <a:p>
              <a:r>
                <a:rPr sz="2350" dirty="0">
                  <a:solidFill>
                    <a:srgbClr val="325277"/>
                  </a:solidFill>
                </a:rPr>
                <a:t>02</a:t>
              </a:r>
            </a:p>
          </p:txBody>
        </p:sp>
        <p:sp>
          <p:nvSpPr>
            <p:cNvPr id="15" name="Line">
              <a:extLst>
                <a:ext uri="{FF2B5EF4-FFF2-40B4-BE49-F238E27FC236}">
                  <a16:creationId xmlns:a16="http://schemas.microsoft.com/office/drawing/2014/main" id="{2175CD3D-AEE8-3D45-A2E8-791BE7A8D123}"/>
                </a:ext>
              </a:extLst>
            </p:cNvPr>
            <p:cNvSpPr/>
            <p:nvPr/>
          </p:nvSpPr>
          <p:spPr>
            <a:xfrm>
              <a:off x="6149948" y="3306335"/>
              <a:ext cx="323269" cy="1"/>
            </a:xfrm>
            <a:prstGeom prst="line">
              <a:avLst/>
            </a:prstGeom>
            <a:ln w="76200">
              <a:solidFill>
                <a:srgbClr val="325277"/>
              </a:solidFill>
              <a:miter lim="400000"/>
            </a:ln>
          </p:spPr>
          <p:txBody>
            <a:bodyPr lIns="25400" tIns="25400" rIns="25400" bIns="25400" anchor="ctr"/>
            <a:lstStyle/>
            <a:p>
              <a:pPr algn="ctr" defTabSz="412750" rtl="1" hangingPunct="0">
                <a:defRPr sz="3200">
                  <a:latin typeface="Helvetica Light"/>
                  <a:ea typeface="Helvetica Light"/>
                  <a:cs typeface="Helvetica Light"/>
                  <a:sym typeface="Helvetica Light"/>
                </a:defRPr>
              </a:pPr>
              <a:endParaRPr sz="1600" dirty="0"/>
            </a:p>
          </p:txBody>
        </p:sp>
      </p:grpSp>
      <p:sp>
        <p:nvSpPr>
          <p:cNvPr id="17" name="TextBox 16">
            <a:extLst>
              <a:ext uri="{FF2B5EF4-FFF2-40B4-BE49-F238E27FC236}">
                <a16:creationId xmlns:a16="http://schemas.microsoft.com/office/drawing/2014/main" id="{42870C5D-397F-3F4B-A95B-BD3B2D7411D9}"/>
              </a:ext>
            </a:extLst>
          </p:cNvPr>
          <p:cNvSpPr txBox="1"/>
          <p:nvPr/>
        </p:nvSpPr>
        <p:spPr>
          <a:xfrm>
            <a:off x="9549524" y="3340510"/>
            <a:ext cx="1538927" cy="923330"/>
          </a:xfrm>
          <a:prstGeom prst="rect">
            <a:avLst/>
          </a:prstGeom>
          <a:noFill/>
        </p:spPr>
        <p:txBody>
          <a:bodyPr wrap="square" rtlCol="0">
            <a:spAutoFit/>
          </a:bodyPr>
          <a:lstStyle/>
          <a:p>
            <a:pPr algn="just" rtl="1"/>
            <a:r>
              <a:rPr lang="ar-SA" dirty="0">
                <a:solidFill>
                  <a:schemeClr val="tx1">
                    <a:lumMod val="65000"/>
                    <a:lumOff val="35000"/>
                  </a:schemeClr>
                </a:solidFill>
                <a:latin typeface="Calibri" panose="020F0502020204030204" pitchFamily="34" charset="0"/>
                <a:cs typeface="Calibri" panose="020F0502020204030204" pitchFamily="34" charset="0"/>
              </a:rPr>
              <a:t>تعزيز الصحة النفسية وجودة الحياة</a:t>
            </a:r>
          </a:p>
        </p:txBody>
      </p:sp>
      <p:sp>
        <p:nvSpPr>
          <p:cNvPr id="18" name="TextBox 17">
            <a:extLst>
              <a:ext uri="{FF2B5EF4-FFF2-40B4-BE49-F238E27FC236}">
                <a16:creationId xmlns:a16="http://schemas.microsoft.com/office/drawing/2014/main" id="{1A227127-543E-DA48-BDC6-C71C52FE8858}"/>
              </a:ext>
            </a:extLst>
          </p:cNvPr>
          <p:cNvSpPr txBox="1"/>
          <p:nvPr/>
        </p:nvSpPr>
        <p:spPr>
          <a:xfrm>
            <a:off x="5700903" y="3307737"/>
            <a:ext cx="2430732" cy="923330"/>
          </a:xfrm>
          <a:prstGeom prst="rect">
            <a:avLst/>
          </a:prstGeom>
          <a:noFill/>
        </p:spPr>
        <p:txBody>
          <a:bodyPr wrap="square" rtlCol="0">
            <a:spAutoFit/>
          </a:bodyPr>
          <a:lstStyle/>
          <a:p>
            <a:pPr algn="just" rtl="1"/>
            <a:r>
              <a:rPr lang="ar-SA" dirty="0">
                <a:solidFill>
                  <a:schemeClr val="tx1">
                    <a:lumMod val="65000"/>
                    <a:lumOff val="35000"/>
                  </a:schemeClr>
                </a:solidFill>
                <a:latin typeface="Calibri" panose="020F0502020204030204" pitchFamily="34" charset="0"/>
                <a:cs typeface="Calibri" panose="020F0502020204030204" pitchFamily="34" charset="0"/>
              </a:rPr>
              <a:t>اتاحة وصول الأفراد </a:t>
            </a:r>
            <a:r>
              <a:rPr lang="ar-AE" dirty="0">
                <a:solidFill>
                  <a:schemeClr val="tx1">
                    <a:lumMod val="65000"/>
                    <a:lumOff val="35000"/>
                  </a:schemeClr>
                </a:solidFill>
                <a:latin typeface="Calibri" panose="020F0502020204030204" pitchFamily="34" charset="0"/>
                <a:cs typeface="Calibri" panose="020F0502020204030204" pitchFamily="34" charset="0"/>
              </a:rPr>
              <a:t>إلى</a:t>
            </a:r>
            <a:r>
              <a:rPr lang="ar-SA" dirty="0">
                <a:solidFill>
                  <a:schemeClr val="tx1">
                    <a:lumMod val="65000"/>
                    <a:lumOff val="35000"/>
                  </a:schemeClr>
                </a:solidFill>
                <a:latin typeface="Calibri" panose="020F0502020204030204" pitchFamily="34" charset="0"/>
                <a:cs typeface="Calibri" panose="020F0502020204030204" pitchFamily="34" charset="0"/>
              </a:rPr>
              <a:t> الخدمات الصحية النفسية بسهولة ويسر وفي وقت قياسي</a:t>
            </a:r>
          </a:p>
        </p:txBody>
      </p:sp>
      <p:sp>
        <p:nvSpPr>
          <p:cNvPr id="19" name="TextBox 18">
            <a:extLst>
              <a:ext uri="{FF2B5EF4-FFF2-40B4-BE49-F238E27FC236}">
                <a16:creationId xmlns:a16="http://schemas.microsoft.com/office/drawing/2014/main" id="{53B4D252-4220-C545-917E-90AE6DA1F651}"/>
              </a:ext>
            </a:extLst>
          </p:cNvPr>
          <p:cNvSpPr txBox="1"/>
          <p:nvPr/>
        </p:nvSpPr>
        <p:spPr>
          <a:xfrm>
            <a:off x="2623631" y="3324381"/>
            <a:ext cx="2125893" cy="923330"/>
          </a:xfrm>
          <a:prstGeom prst="rect">
            <a:avLst/>
          </a:prstGeom>
          <a:noFill/>
        </p:spPr>
        <p:txBody>
          <a:bodyPr wrap="square" rtlCol="0">
            <a:spAutoFit/>
          </a:bodyPr>
          <a:lstStyle/>
          <a:p>
            <a:pPr algn="just" rtl="1"/>
            <a:r>
              <a:rPr lang="ar-AE" dirty="0">
                <a:solidFill>
                  <a:schemeClr val="tx1">
                    <a:lumMod val="65000"/>
                    <a:lumOff val="35000"/>
                  </a:schemeClr>
                </a:solidFill>
                <a:latin typeface="Calibri" panose="020F0502020204030204" pitchFamily="34" charset="0"/>
                <a:cs typeface="Calibri" panose="020F0502020204030204" pitchFamily="34" charset="0"/>
              </a:rPr>
              <a:t>التدخل والاكتشاف المبكر وتوفير الرعاية المعنوية والنفسية</a:t>
            </a:r>
            <a:endParaRPr lang="en-AE"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63A54FD0-6790-0948-B012-FEA4040AB791}"/>
              </a:ext>
            </a:extLst>
          </p:cNvPr>
          <p:cNvSpPr/>
          <p:nvPr/>
        </p:nvSpPr>
        <p:spPr>
          <a:xfrm rot="5400000">
            <a:off x="11170013" y="1161387"/>
            <a:ext cx="763282" cy="96325"/>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ln>
                <a:solidFill>
                  <a:srgbClr val="3B577A"/>
                </a:solidFill>
              </a:ln>
              <a:solidFill>
                <a:srgbClr val="3B577A"/>
              </a:solidFill>
            </a:endParaRPr>
          </a:p>
        </p:txBody>
      </p:sp>
      <p:pic>
        <p:nvPicPr>
          <p:cNvPr id="24" name="Picture 23">
            <a:extLst>
              <a:ext uri="{FF2B5EF4-FFF2-40B4-BE49-F238E27FC236}">
                <a16:creationId xmlns:a16="http://schemas.microsoft.com/office/drawing/2014/main" id="{12644DC8-39FC-3448-AD09-68027085253F}"/>
              </a:ext>
            </a:extLst>
          </p:cNvPr>
          <p:cNvPicPr>
            <a:picLocks noChangeAspect="1"/>
          </p:cNvPicPr>
          <p:nvPr/>
        </p:nvPicPr>
        <p:blipFill rotWithShape="1">
          <a:blip r:embed="rId3">
            <a:alphaModFix amt="35000"/>
          </a:blip>
          <a:srcRect l="5100" t="30632" r="72217" b="-2074"/>
          <a:stretch/>
        </p:blipFill>
        <p:spPr>
          <a:xfrm>
            <a:off x="0" y="-19869"/>
            <a:ext cx="1708761" cy="4899433"/>
          </a:xfrm>
          <a:prstGeom prst="rect">
            <a:avLst/>
          </a:prstGeom>
        </p:spPr>
      </p:pic>
      <p:pic>
        <p:nvPicPr>
          <p:cNvPr id="26" name="Picture 25">
            <a:extLst>
              <a:ext uri="{FF2B5EF4-FFF2-40B4-BE49-F238E27FC236}">
                <a16:creationId xmlns:a16="http://schemas.microsoft.com/office/drawing/2014/main" id="{6B60FFBB-036E-BD43-9574-06B8D1AA07B7}"/>
              </a:ext>
            </a:extLst>
          </p:cNvPr>
          <p:cNvPicPr>
            <a:picLocks noChangeAspect="1"/>
          </p:cNvPicPr>
          <p:nvPr/>
        </p:nvPicPr>
        <p:blipFill rotWithShape="1">
          <a:blip r:embed="rId3">
            <a:alphaModFix amt="35000"/>
          </a:blip>
          <a:srcRect l="15344" t="116" r="61974" b="55746"/>
          <a:stretch/>
        </p:blipFill>
        <p:spPr>
          <a:xfrm>
            <a:off x="-1" y="3830984"/>
            <a:ext cx="1708761" cy="3027016"/>
          </a:xfrm>
          <a:prstGeom prst="rect">
            <a:avLst/>
          </a:prstGeom>
        </p:spPr>
      </p:pic>
      <p:sp>
        <p:nvSpPr>
          <p:cNvPr id="23" name="اللجنة الوطنية لدولة الإمارات العربية المتحدة للتربية والثقافة والعلوم">
            <a:extLst>
              <a:ext uri="{FF2B5EF4-FFF2-40B4-BE49-F238E27FC236}">
                <a16:creationId xmlns:a16="http://schemas.microsoft.com/office/drawing/2014/main" id="{E291161D-906D-3144-9A73-78CB784450D3}"/>
              </a:ext>
            </a:extLst>
          </p:cNvPr>
          <p:cNvSpPr txBox="1"/>
          <p:nvPr/>
        </p:nvSpPr>
        <p:spPr>
          <a:xfrm flipH="1">
            <a:off x="4321749" y="1052179"/>
            <a:ext cx="7066404" cy="35413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lgn="r" defTabSz="914400" rtl="1">
              <a:lnSpc>
                <a:spcPct val="80000"/>
              </a:lnSpc>
              <a:defRPr sz="4700" spc="0">
                <a:latin typeface="Dubai Bold"/>
                <a:ea typeface="Dubai Bold"/>
                <a:cs typeface="Dubai Bold"/>
                <a:sym typeface="Dubai Bold"/>
              </a:defRPr>
            </a:lvl1pPr>
          </a:lstStyle>
          <a:p>
            <a:r>
              <a:rPr lang="ar-AE" sz="2400" b="1" u="sng" dirty="0">
                <a:solidFill>
                  <a:srgbClr val="3B577A"/>
                </a:solidFill>
                <a:latin typeface="Calibri" panose="020F0502020204030204" pitchFamily="34" charset="0"/>
                <a:cs typeface="Calibri" panose="020F0502020204030204" pitchFamily="34" charset="0"/>
              </a:rPr>
              <a:t>أهداف المبادرة</a:t>
            </a:r>
            <a:endParaRPr lang="ar-AE" sz="2400" b="1" dirty="0">
              <a:solidFill>
                <a:srgbClr val="3B577A"/>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4218322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50D6ADA-E757-3742-8DD8-B99650533A5B}"/>
              </a:ext>
            </a:extLst>
          </p:cNvPr>
          <p:cNvPicPr>
            <a:picLocks noChangeAspect="1"/>
          </p:cNvPicPr>
          <p:nvPr/>
        </p:nvPicPr>
        <p:blipFill>
          <a:blip r:embed="rId2"/>
          <a:stretch>
            <a:fillRect/>
          </a:stretch>
        </p:blipFill>
        <p:spPr>
          <a:xfrm>
            <a:off x="3810000" y="6374050"/>
            <a:ext cx="4572000" cy="190500"/>
          </a:xfrm>
          <a:prstGeom prst="rect">
            <a:avLst/>
          </a:prstGeom>
        </p:spPr>
      </p:pic>
      <p:sp>
        <p:nvSpPr>
          <p:cNvPr id="8" name="Rectangle">
            <a:extLst>
              <a:ext uri="{FF2B5EF4-FFF2-40B4-BE49-F238E27FC236}">
                <a16:creationId xmlns:a16="http://schemas.microsoft.com/office/drawing/2014/main" id="{5788271B-AC76-FA48-A7A1-52DD31CD946B}"/>
              </a:ext>
            </a:extLst>
          </p:cNvPr>
          <p:cNvSpPr/>
          <p:nvPr/>
        </p:nvSpPr>
        <p:spPr>
          <a:xfrm>
            <a:off x="7698262" y="583038"/>
            <a:ext cx="4493738" cy="4763294"/>
          </a:xfrm>
          <a:prstGeom prst="rect">
            <a:avLst/>
          </a:prstGeom>
          <a:solidFill>
            <a:srgbClr val="F2F2F2"/>
          </a:solidFill>
          <a:ln w="12700">
            <a:miter lim="400000"/>
          </a:ln>
        </p:spPr>
        <p:txBody>
          <a:bodyPr lIns="25400" tIns="25400" rIns="25400" bIns="25400" anchor="ctr"/>
          <a:lstStyle/>
          <a:p>
            <a:pPr marL="0" algn="ctr" defTabSz="412750" rtl="1" eaLnBrk="1" latinLnBrk="0" hangingPunct="1">
              <a:defRPr sz="3200">
                <a:solidFill>
                  <a:srgbClr val="FFFFFF"/>
                </a:solidFill>
                <a:latin typeface="Helvetica Light"/>
                <a:ea typeface="Helvetica Light"/>
                <a:cs typeface="Helvetica Light"/>
                <a:sym typeface="Helvetica Light"/>
              </a:defRPr>
            </a:pPr>
            <a:endParaRPr sz="1600"/>
          </a:p>
        </p:txBody>
      </p:sp>
      <p:sp>
        <p:nvSpPr>
          <p:cNvPr id="9" name="Rectangle 8">
            <a:extLst>
              <a:ext uri="{FF2B5EF4-FFF2-40B4-BE49-F238E27FC236}">
                <a16:creationId xmlns:a16="http://schemas.microsoft.com/office/drawing/2014/main" id="{2B5840AF-4D9A-BE42-8546-1182F3DCC309}"/>
              </a:ext>
            </a:extLst>
          </p:cNvPr>
          <p:cNvSpPr/>
          <p:nvPr/>
        </p:nvSpPr>
        <p:spPr>
          <a:xfrm rot="16200000">
            <a:off x="6671592" y="-753764"/>
            <a:ext cx="660317" cy="4572000"/>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p>
        </p:txBody>
      </p:sp>
      <p:sp>
        <p:nvSpPr>
          <p:cNvPr id="26" name="Rectangle 25">
            <a:extLst>
              <a:ext uri="{FF2B5EF4-FFF2-40B4-BE49-F238E27FC236}">
                <a16:creationId xmlns:a16="http://schemas.microsoft.com/office/drawing/2014/main" id="{B1839602-DA0D-4E4F-BAD0-8E11114E8AA6}"/>
              </a:ext>
            </a:extLst>
          </p:cNvPr>
          <p:cNvSpPr/>
          <p:nvPr/>
        </p:nvSpPr>
        <p:spPr>
          <a:xfrm rot="10800000">
            <a:off x="11268789" y="5052860"/>
            <a:ext cx="323599" cy="586944"/>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p>
        </p:txBody>
      </p:sp>
      <p:sp>
        <p:nvSpPr>
          <p:cNvPr id="29" name="اللجنة الوطنية لدولة الإمارات العربية المتحدة للتربية والثقافة والعلوم">
            <a:extLst>
              <a:ext uri="{FF2B5EF4-FFF2-40B4-BE49-F238E27FC236}">
                <a16:creationId xmlns:a16="http://schemas.microsoft.com/office/drawing/2014/main" id="{90E95535-542A-ED4C-B9FD-60D92FA11115}"/>
              </a:ext>
            </a:extLst>
          </p:cNvPr>
          <p:cNvSpPr txBox="1"/>
          <p:nvPr/>
        </p:nvSpPr>
        <p:spPr>
          <a:xfrm flipH="1">
            <a:off x="4532811" y="1367170"/>
            <a:ext cx="3069970" cy="39600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lgn="r" defTabSz="914400" rtl="1">
              <a:lnSpc>
                <a:spcPct val="80000"/>
              </a:lnSpc>
              <a:defRPr sz="4700" spc="0">
                <a:latin typeface="Dubai Bold"/>
                <a:ea typeface="Dubai Bold"/>
                <a:cs typeface="Dubai Bold"/>
                <a:sym typeface="Dubai Bold"/>
              </a:defRPr>
            </a:lvl1pPr>
          </a:lstStyle>
          <a:p>
            <a:r>
              <a:rPr lang="ar-AE" sz="2800" b="1" dirty="0">
                <a:solidFill>
                  <a:schemeClr val="bg1"/>
                </a:solidFill>
                <a:latin typeface="Calibri" panose="020F0502020204030204" pitchFamily="34" charset="0"/>
                <a:cs typeface="Calibri" panose="020F0502020204030204" pitchFamily="34" charset="0"/>
              </a:rPr>
              <a:t>مجالات الدعم المقدمة</a:t>
            </a:r>
          </a:p>
        </p:txBody>
      </p:sp>
      <p:grpSp>
        <p:nvGrpSpPr>
          <p:cNvPr id="3" name="Group 2">
            <a:extLst>
              <a:ext uri="{FF2B5EF4-FFF2-40B4-BE49-F238E27FC236}">
                <a16:creationId xmlns:a16="http://schemas.microsoft.com/office/drawing/2014/main" id="{EBEA2A37-4341-D340-B219-163C77400F2D}"/>
              </a:ext>
            </a:extLst>
          </p:cNvPr>
          <p:cNvGrpSpPr/>
          <p:nvPr/>
        </p:nvGrpSpPr>
        <p:grpSpPr>
          <a:xfrm>
            <a:off x="7093556" y="2404259"/>
            <a:ext cx="201003" cy="2010390"/>
            <a:chOff x="6555759" y="2629718"/>
            <a:chExt cx="201003" cy="2010390"/>
          </a:xfrm>
        </p:grpSpPr>
        <p:sp>
          <p:nvSpPr>
            <p:cNvPr id="2" name="Rectangle 1">
              <a:extLst>
                <a:ext uri="{FF2B5EF4-FFF2-40B4-BE49-F238E27FC236}">
                  <a16:creationId xmlns:a16="http://schemas.microsoft.com/office/drawing/2014/main" id="{23F5208C-527E-8747-8F0B-2F73592996C0}"/>
                </a:ext>
              </a:extLst>
            </p:cNvPr>
            <p:cNvSpPr/>
            <p:nvPr/>
          </p:nvSpPr>
          <p:spPr>
            <a:xfrm>
              <a:off x="6555759" y="2629718"/>
              <a:ext cx="188559" cy="188559"/>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p>
          </p:txBody>
        </p:sp>
        <p:sp>
          <p:nvSpPr>
            <p:cNvPr id="30" name="Rectangle 29">
              <a:extLst>
                <a:ext uri="{FF2B5EF4-FFF2-40B4-BE49-F238E27FC236}">
                  <a16:creationId xmlns:a16="http://schemas.microsoft.com/office/drawing/2014/main" id="{1C1B0C5D-1A8A-C640-9D53-73036B704E19}"/>
                </a:ext>
              </a:extLst>
            </p:cNvPr>
            <p:cNvSpPr/>
            <p:nvPr/>
          </p:nvSpPr>
          <p:spPr>
            <a:xfrm>
              <a:off x="6561981" y="3240441"/>
              <a:ext cx="188559" cy="188559"/>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p>
          </p:txBody>
        </p:sp>
        <p:sp>
          <p:nvSpPr>
            <p:cNvPr id="32" name="Rectangle 31">
              <a:extLst>
                <a:ext uri="{FF2B5EF4-FFF2-40B4-BE49-F238E27FC236}">
                  <a16:creationId xmlns:a16="http://schemas.microsoft.com/office/drawing/2014/main" id="{5446A387-0EE6-4B4D-B8FA-E41361B3B184}"/>
                </a:ext>
              </a:extLst>
            </p:cNvPr>
            <p:cNvSpPr/>
            <p:nvPr/>
          </p:nvSpPr>
          <p:spPr>
            <a:xfrm>
              <a:off x="6568203" y="3845995"/>
              <a:ext cx="188559" cy="188559"/>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p>
          </p:txBody>
        </p:sp>
        <p:sp>
          <p:nvSpPr>
            <p:cNvPr id="33" name="Rectangle 32">
              <a:extLst>
                <a:ext uri="{FF2B5EF4-FFF2-40B4-BE49-F238E27FC236}">
                  <a16:creationId xmlns:a16="http://schemas.microsoft.com/office/drawing/2014/main" id="{CF1416AF-6CCD-9B43-841B-EB506C9E276A}"/>
                </a:ext>
              </a:extLst>
            </p:cNvPr>
            <p:cNvSpPr/>
            <p:nvPr/>
          </p:nvSpPr>
          <p:spPr>
            <a:xfrm>
              <a:off x="6568203" y="4451549"/>
              <a:ext cx="188559" cy="188559"/>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p>
          </p:txBody>
        </p:sp>
      </p:grpSp>
      <p:sp>
        <p:nvSpPr>
          <p:cNvPr id="35" name="أول مبادرة من نوعها على صعيد العمل الثقافي المشترك في الدولة، تضم المجالس في عضويتها المؤسسات الحكومية محلياً واتحادياً إضافة إلى المؤسسات الثقافية الخاصة في الدولة.">
            <a:extLst>
              <a:ext uri="{FF2B5EF4-FFF2-40B4-BE49-F238E27FC236}">
                <a16:creationId xmlns:a16="http://schemas.microsoft.com/office/drawing/2014/main" id="{0354CA25-04EF-674C-AA4F-89DB7492982B}"/>
              </a:ext>
            </a:extLst>
          </p:cNvPr>
          <p:cNvSpPr txBox="1"/>
          <p:nvPr/>
        </p:nvSpPr>
        <p:spPr>
          <a:xfrm>
            <a:off x="3784956" y="2316023"/>
            <a:ext cx="3305932" cy="338554"/>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45720" bIns="45720">
            <a:spAutoFit/>
          </a:bodyPr>
          <a:lstStyle>
            <a:lvl1pPr algn="r" defTabSz="457200" rtl="1">
              <a:defRPr sz="3200">
                <a:latin typeface="Dubai Bold"/>
                <a:ea typeface="Dubai Bold"/>
                <a:cs typeface="Dubai Bold"/>
                <a:sym typeface="Dubai Bold"/>
              </a:defRPr>
            </a:lvl1pPr>
          </a:lstStyle>
          <a:p>
            <a:pPr algn="just"/>
            <a:r>
              <a:rPr lang="ar-AE" sz="1600" dirty="0">
                <a:solidFill>
                  <a:schemeClr val="tx1">
                    <a:lumMod val="65000"/>
                    <a:lumOff val="35000"/>
                  </a:schemeClr>
                </a:solidFill>
                <a:latin typeface="Calibri" panose="020F0502020204030204" pitchFamily="34" charset="0"/>
                <a:cs typeface="Calibri" panose="020F0502020204030204" pitchFamily="34" charset="0"/>
              </a:rPr>
              <a:t>التوتر والقلق</a:t>
            </a:r>
            <a:endParaRPr lang="ar-SA" sz="16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36" name="أول مبادرة من نوعها على صعيد العمل الثقافي المشترك في الدولة، تضم المجالس في عضويتها المؤسسات الحكومية محلياً واتحادياً إضافة إلى المؤسسات الثقافية الخاصة في الدولة.">
            <a:extLst>
              <a:ext uri="{FF2B5EF4-FFF2-40B4-BE49-F238E27FC236}">
                <a16:creationId xmlns:a16="http://schemas.microsoft.com/office/drawing/2014/main" id="{E169D820-783A-9C40-BB95-98B6D34F83A5}"/>
              </a:ext>
            </a:extLst>
          </p:cNvPr>
          <p:cNvSpPr txBox="1"/>
          <p:nvPr/>
        </p:nvSpPr>
        <p:spPr>
          <a:xfrm>
            <a:off x="4519748" y="2894467"/>
            <a:ext cx="2571139" cy="338554"/>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45720" bIns="45720">
            <a:spAutoFit/>
          </a:bodyPr>
          <a:lstStyle>
            <a:lvl1pPr algn="r" defTabSz="457200" rtl="1">
              <a:defRPr sz="3200">
                <a:latin typeface="Dubai Bold"/>
                <a:ea typeface="Dubai Bold"/>
                <a:cs typeface="Dubai Bold"/>
                <a:sym typeface="Dubai Bold"/>
              </a:defRPr>
            </a:lvl1pPr>
          </a:lstStyle>
          <a:p>
            <a:r>
              <a:rPr lang="ar-AE" sz="1600" dirty="0">
                <a:solidFill>
                  <a:schemeClr val="tx1">
                    <a:lumMod val="65000"/>
                    <a:lumOff val="35000"/>
                  </a:schemeClr>
                </a:solidFill>
                <a:latin typeface="Calibri" panose="020F0502020204030204" pitchFamily="34" charset="0"/>
                <a:cs typeface="Calibri" panose="020F0502020204030204" pitchFamily="34" charset="0"/>
              </a:rPr>
              <a:t>مشاكل العلاقات الأسرية والشخصية </a:t>
            </a:r>
            <a:endParaRPr lang="ar-SA" sz="16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37" name="أول مبادرة من نوعها على صعيد العمل الثقافي المشترك في الدولة، تضم المجالس في عضويتها المؤسسات الحكومية محلياً واتحادياً إضافة إلى المؤسسات الثقافية الخاصة في الدولة.">
            <a:extLst>
              <a:ext uri="{FF2B5EF4-FFF2-40B4-BE49-F238E27FC236}">
                <a16:creationId xmlns:a16="http://schemas.microsoft.com/office/drawing/2014/main" id="{19E11D35-BBD8-B046-A534-8C50CC2EF925}"/>
              </a:ext>
            </a:extLst>
          </p:cNvPr>
          <p:cNvSpPr txBox="1"/>
          <p:nvPr/>
        </p:nvSpPr>
        <p:spPr>
          <a:xfrm>
            <a:off x="3784956" y="3525897"/>
            <a:ext cx="3305932" cy="338554"/>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45720" bIns="45720">
            <a:spAutoFit/>
          </a:bodyPr>
          <a:lstStyle>
            <a:lvl1pPr algn="r" defTabSz="457200" rtl="1">
              <a:defRPr sz="3200">
                <a:latin typeface="Dubai Bold"/>
                <a:ea typeface="Dubai Bold"/>
                <a:cs typeface="Dubai Bold"/>
                <a:sym typeface="Dubai Bold"/>
              </a:defRPr>
            </a:lvl1pPr>
          </a:lstStyle>
          <a:p>
            <a:pPr algn="just"/>
            <a:r>
              <a:rPr lang="ar-AE" sz="1600" dirty="0">
                <a:solidFill>
                  <a:schemeClr val="tx1">
                    <a:lumMod val="65000"/>
                    <a:lumOff val="35000"/>
                  </a:schemeClr>
                </a:solidFill>
                <a:latin typeface="Calibri" panose="020F0502020204030204" pitchFamily="34" charset="0"/>
                <a:cs typeface="Calibri" panose="020F0502020204030204" pitchFamily="34" charset="0"/>
              </a:rPr>
              <a:t>مشاكل إدارة الغضب </a:t>
            </a:r>
            <a:endParaRPr lang="en-AE" sz="1600" dirty="0">
              <a:solidFill>
                <a:srgbClr val="FF0000"/>
              </a:solidFill>
              <a:latin typeface="Calibri" panose="020F0502020204030204" pitchFamily="34" charset="0"/>
              <a:cs typeface="Calibri" panose="020F0502020204030204" pitchFamily="34" charset="0"/>
            </a:endParaRPr>
          </a:p>
        </p:txBody>
      </p:sp>
      <p:sp>
        <p:nvSpPr>
          <p:cNvPr id="40" name="أول مبادرة من نوعها على صعيد العمل الثقافي المشترك في الدولة، تضم المجالس في عضويتها المؤسسات الحكومية محلياً واتحادياً إضافة إلى المؤسسات الثقافية الخاصة في الدولة.">
            <a:extLst>
              <a:ext uri="{FF2B5EF4-FFF2-40B4-BE49-F238E27FC236}">
                <a16:creationId xmlns:a16="http://schemas.microsoft.com/office/drawing/2014/main" id="{62DAFFB4-D489-5E46-B33E-508AD96C7E41}"/>
              </a:ext>
            </a:extLst>
          </p:cNvPr>
          <p:cNvSpPr txBox="1"/>
          <p:nvPr/>
        </p:nvSpPr>
        <p:spPr>
          <a:xfrm>
            <a:off x="3784956" y="4147754"/>
            <a:ext cx="3305932" cy="338554"/>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45720" bIns="45720">
            <a:spAutoFit/>
          </a:bodyPr>
          <a:lstStyle>
            <a:lvl1pPr algn="r" defTabSz="457200" rtl="1">
              <a:defRPr sz="3200">
                <a:latin typeface="Dubai Bold"/>
                <a:ea typeface="Dubai Bold"/>
                <a:cs typeface="Dubai Bold"/>
                <a:sym typeface="Dubai Bold"/>
              </a:defRPr>
            </a:lvl1pPr>
          </a:lstStyle>
          <a:p>
            <a:r>
              <a:rPr lang="ar-AE" sz="1600" dirty="0">
                <a:solidFill>
                  <a:schemeClr val="tx1">
                    <a:lumMod val="65000"/>
                    <a:lumOff val="35000"/>
                  </a:schemeClr>
                </a:solidFill>
                <a:latin typeface="Calibri" panose="020F0502020204030204" pitchFamily="34" charset="0"/>
                <a:cs typeface="Calibri" panose="020F0502020204030204" pitchFamily="34" charset="0"/>
              </a:rPr>
              <a:t>اضطرابات الهلع والرهاب</a:t>
            </a:r>
            <a:endParaRPr lang="ar-AE" sz="1600" dirty="0">
              <a:solidFill>
                <a:schemeClr val="tx1">
                  <a:lumMod val="65000"/>
                  <a:lumOff val="35000"/>
                </a:schemeClr>
              </a:solidFill>
              <a:cs typeface="+mn-cs"/>
            </a:endParaRPr>
          </a:p>
        </p:txBody>
      </p:sp>
      <p:sp>
        <p:nvSpPr>
          <p:cNvPr id="41" name="Rectangle 40">
            <a:extLst>
              <a:ext uri="{FF2B5EF4-FFF2-40B4-BE49-F238E27FC236}">
                <a16:creationId xmlns:a16="http://schemas.microsoft.com/office/drawing/2014/main" id="{72489E24-D791-E148-9127-FA25DB98B075}"/>
              </a:ext>
            </a:extLst>
          </p:cNvPr>
          <p:cNvSpPr/>
          <p:nvPr/>
        </p:nvSpPr>
        <p:spPr>
          <a:xfrm rot="5400000">
            <a:off x="7458121" y="1512492"/>
            <a:ext cx="371738" cy="4571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AE">
              <a:ln>
                <a:solidFill>
                  <a:srgbClr val="3B577A"/>
                </a:solidFill>
              </a:ln>
              <a:solidFill>
                <a:srgbClr val="3B577A"/>
              </a:solidFill>
            </a:endParaRPr>
          </a:p>
        </p:txBody>
      </p:sp>
      <p:sp>
        <p:nvSpPr>
          <p:cNvPr id="42" name="Rectangle 41">
            <a:extLst>
              <a:ext uri="{FF2B5EF4-FFF2-40B4-BE49-F238E27FC236}">
                <a16:creationId xmlns:a16="http://schemas.microsoft.com/office/drawing/2014/main" id="{5EA1A136-7E80-934E-8F0E-15BDE0AABE0C}"/>
              </a:ext>
            </a:extLst>
          </p:cNvPr>
          <p:cNvSpPr/>
          <p:nvPr/>
        </p:nvSpPr>
        <p:spPr>
          <a:xfrm>
            <a:off x="8177350" y="2818820"/>
            <a:ext cx="3631474" cy="1446550"/>
          </a:xfrm>
          <a:prstGeom prst="rect">
            <a:avLst/>
          </a:prstGeom>
        </p:spPr>
        <p:txBody>
          <a:bodyPr wrap="square">
            <a:spAutoFit/>
          </a:bodyPr>
          <a:lstStyle/>
          <a:p>
            <a:pPr marL="400050" lvl="3" indent="-400050" algn="r" defTabSz="457200" rtl="1">
              <a:buFont typeface="Symbol"/>
              <a:defRPr sz="4700">
                <a:latin typeface="Dubai Bold"/>
                <a:ea typeface="Dubai Bold"/>
                <a:cs typeface="Dubai Bold"/>
                <a:sym typeface="Dubai Bold"/>
              </a:defRPr>
            </a:pPr>
            <a:r>
              <a:rPr lang="ar-SA" sz="2200" dirty="0">
                <a:solidFill>
                  <a:schemeClr val="tx1">
                    <a:lumMod val="65000"/>
                    <a:lumOff val="35000"/>
                  </a:schemeClr>
                </a:solidFill>
                <a:latin typeface="Calibri" panose="020F0502020204030204" pitchFamily="34" charset="0"/>
                <a:cs typeface="Calibri" panose="020F0502020204030204" pitchFamily="34" charset="0"/>
              </a:rPr>
              <a:t> تقدم مبادرة تحدث لنسمعك</a:t>
            </a:r>
            <a:r>
              <a:rPr lang="ar-AE" sz="2200" dirty="0">
                <a:solidFill>
                  <a:schemeClr val="tx1">
                    <a:lumMod val="65000"/>
                    <a:lumOff val="35000"/>
                  </a:schemeClr>
                </a:solidFill>
                <a:latin typeface="Calibri" panose="020F0502020204030204" pitchFamily="34" charset="0"/>
                <a:cs typeface="Calibri" panose="020F0502020204030204" pitchFamily="34" charset="0"/>
              </a:rPr>
              <a:t> </a:t>
            </a:r>
            <a:r>
              <a:rPr lang="ar-SA" sz="2200" dirty="0">
                <a:solidFill>
                  <a:schemeClr val="tx1">
                    <a:lumMod val="65000"/>
                    <a:lumOff val="35000"/>
                  </a:schemeClr>
                </a:solidFill>
                <a:latin typeface="Calibri" panose="020F0502020204030204" pitchFamily="34" charset="0"/>
                <a:cs typeface="Calibri" panose="020F0502020204030204" pitchFamily="34" charset="0"/>
              </a:rPr>
              <a:t>خدمات</a:t>
            </a:r>
            <a:r>
              <a:rPr lang="ar-AE" sz="2200" dirty="0">
                <a:solidFill>
                  <a:schemeClr val="tx1">
                    <a:lumMod val="65000"/>
                    <a:lumOff val="35000"/>
                  </a:schemeClr>
                </a:solidFill>
                <a:latin typeface="Calibri" panose="020F0502020204030204" pitchFamily="34" charset="0"/>
                <a:cs typeface="Calibri" panose="020F0502020204030204" pitchFamily="34" charset="0"/>
              </a:rPr>
              <a:t> </a:t>
            </a:r>
            <a:r>
              <a:rPr lang="ar-SA" sz="2200" dirty="0">
                <a:solidFill>
                  <a:schemeClr val="tx1">
                    <a:lumMod val="65000"/>
                    <a:lumOff val="35000"/>
                  </a:schemeClr>
                </a:solidFill>
                <a:latin typeface="Calibri" panose="020F0502020204030204" pitchFamily="34" charset="0"/>
                <a:cs typeface="Calibri" panose="020F0502020204030204" pitchFamily="34" charset="0"/>
              </a:rPr>
              <a:t>الاستشارات النفسية في</a:t>
            </a:r>
            <a:r>
              <a:rPr lang="ar-AE" sz="2200" dirty="0">
                <a:solidFill>
                  <a:schemeClr val="tx1">
                    <a:lumMod val="65000"/>
                    <a:lumOff val="35000"/>
                  </a:schemeClr>
                </a:solidFill>
                <a:latin typeface="Calibri" panose="020F0502020204030204" pitchFamily="34" charset="0"/>
                <a:cs typeface="Calibri" panose="020F0502020204030204" pitchFamily="34" charset="0"/>
              </a:rPr>
              <a:t> </a:t>
            </a:r>
            <a:r>
              <a:rPr lang="ar-SA" sz="2200" dirty="0">
                <a:solidFill>
                  <a:schemeClr val="tx1">
                    <a:lumMod val="65000"/>
                    <a:lumOff val="35000"/>
                  </a:schemeClr>
                </a:solidFill>
                <a:latin typeface="Calibri" panose="020F0502020204030204" pitchFamily="34" charset="0"/>
                <a:cs typeface="Calibri" panose="020F0502020204030204" pitchFamily="34" charset="0"/>
              </a:rPr>
              <a:t>المجالات التالية: </a:t>
            </a:r>
          </a:p>
          <a:p>
            <a:pPr marL="400050" lvl="3" indent="-400050" algn="r" defTabSz="457200" rtl="1">
              <a:buFont typeface="Symbol"/>
              <a:defRPr sz="4700">
                <a:latin typeface="Dubai Bold"/>
                <a:ea typeface="Dubai Bold"/>
                <a:cs typeface="Dubai Bold"/>
                <a:sym typeface="Dubai Bold"/>
              </a:defRPr>
            </a:pPr>
            <a:endParaRPr lang="ar-SA" sz="2200" dirty="0">
              <a:solidFill>
                <a:schemeClr val="tx1">
                  <a:lumMod val="65000"/>
                  <a:lumOff val="35000"/>
                </a:schemeClr>
              </a:solidFill>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EBEA2A37-4341-D340-B219-163C77400F2D}"/>
              </a:ext>
            </a:extLst>
          </p:cNvPr>
          <p:cNvGrpSpPr/>
          <p:nvPr/>
        </p:nvGrpSpPr>
        <p:grpSpPr>
          <a:xfrm>
            <a:off x="3576397" y="2404259"/>
            <a:ext cx="201003" cy="2010390"/>
            <a:chOff x="6555759" y="2629718"/>
            <a:chExt cx="201003" cy="2010390"/>
          </a:xfrm>
        </p:grpSpPr>
        <p:sp>
          <p:nvSpPr>
            <p:cNvPr id="20" name="Rectangle 19">
              <a:extLst>
                <a:ext uri="{FF2B5EF4-FFF2-40B4-BE49-F238E27FC236}">
                  <a16:creationId xmlns:a16="http://schemas.microsoft.com/office/drawing/2014/main" id="{23F5208C-527E-8747-8F0B-2F73592996C0}"/>
                </a:ext>
              </a:extLst>
            </p:cNvPr>
            <p:cNvSpPr/>
            <p:nvPr/>
          </p:nvSpPr>
          <p:spPr>
            <a:xfrm>
              <a:off x="6555759" y="2629718"/>
              <a:ext cx="188559" cy="188559"/>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p>
          </p:txBody>
        </p:sp>
        <p:sp>
          <p:nvSpPr>
            <p:cNvPr id="21" name="Rectangle 20">
              <a:extLst>
                <a:ext uri="{FF2B5EF4-FFF2-40B4-BE49-F238E27FC236}">
                  <a16:creationId xmlns:a16="http://schemas.microsoft.com/office/drawing/2014/main" id="{1C1B0C5D-1A8A-C640-9D53-73036B704E19}"/>
                </a:ext>
              </a:extLst>
            </p:cNvPr>
            <p:cNvSpPr/>
            <p:nvPr/>
          </p:nvSpPr>
          <p:spPr>
            <a:xfrm>
              <a:off x="6561981" y="3240441"/>
              <a:ext cx="188559" cy="188559"/>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p>
          </p:txBody>
        </p:sp>
        <p:sp>
          <p:nvSpPr>
            <p:cNvPr id="22" name="Rectangle 21">
              <a:extLst>
                <a:ext uri="{FF2B5EF4-FFF2-40B4-BE49-F238E27FC236}">
                  <a16:creationId xmlns:a16="http://schemas.microsoft.com/office/drawing/2014/main" id="{5446A387-0EE6-4B4D-B8FA-E41361B3B184}"/>
                </a:ext>
              </a:extLst>
            </p:cNvPr>
            <p:cNvSpPr/>
            <p:nvPr/>
          </p:nvSpPr>
          <p:spPr>
            <a:xfrm>
              <a:off x="6568203" y="3845995"/>
              <a:ext cx="188559" cy="188559"/>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p>
          </p:txBody>
        </p:sp>
        <p:sp>
          <p:nvSpPr>
            <p:cNvPr id="23" name="Rectangle 22">
              <a:extLst>
                <a:ext uri="{FF2B5EF4-FFF2-40B4-BE49-F238E27FC236}">
                  <a16:creationId xmlns:a16="http://schemas.microsoft.com/office/drawing/2014/main" id="{CF1416AF-6CCD-9B43-841B-EB506C9E276A}"/>
                </a:ext>
              </a:extLst>
            </p:cNvPr>
            <p:cNvSpPr/>
            <p:nvPr/>
          </p:nvSpPr>
          <p:spPr>
            <a:xfrm>
              <a:off x="6568203" y="4451549"/>
              <a:ext cx="188559" cy="188559"/>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p>
          </p:txBody>
        </p:sp>
      </p:grpSp>
      <p:sp>
        <p:nvSpPr>
          <p:cNvPr id="24" name="أول مبادرة من نوعها على صعيد العمل الثقافي المشترك في الدولة، تضم المجالس في عضويتها المؤسسات الحكومية محلياً واتحادياً إضافة إلى المؤسسات الثقافية الخاصة في الدولة.">
            <a:extLst>
              <a:ext uri="{FF2B5EF4-FFF2-40B4-BE49-F238E27FC236}">
                <a16:creationId xmlns:a16="http://schemas.microsoft.com/office/drawing/2014/main" id="{0354CA25-04EF-674C-AA4F-89DB7492982B}"/>
              </a:ext>
            </a:extLst>
          </p:cNvPr>
          <p:cNvSpPr txBox="1"/>
          <p:nvPr/>
        </p:nvSpPr>
        <p:spPr>
          <a:xfrm>
            <a:off x="1828800" y="2316023"/>
            <a:ext cx="1721568" cy="338554"/>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45720" bIns="45720">
            <a:spAutoFit/>
          </a:bodyPr>
          <a:lstStyle>
            <a:lvl1pPr algn="r" defTabSz="457200" rtl="1">
              <a:defRPr sz="3200">
                <a:latin typeface="Dubai Bold"/>
                <a:ea typeface="Dubai Bold"/>
                <a:cs typeface="Dubai Bold"/>
                <a:sym typeface="Dubai Bold"/>
              </a:defRPr>
            </a:lvl1pPr>
          </a:lstStyle>
          <a:p>
            <a:pPr algn="just"/>
            <a:r>
              <a:rPr lang="ar-AE" sz="1600" dirty="0">
                <a:solidFill>
                  <a:schemeClr val="tx1">
                    <a:lumMod val="65000"/>
                    <a:lumOff val="35000"/>
                  </a:schemeClr>
                </a:solidFill>
                <a:latin typeface="Calibri" panose="020F0502020204030204" pitchFamily="34" charset="0"/>
                <a:cs typeface="Calibri" panose="020F0502020204030204" pitchFamily="34" charset="0"/>
              </a:rPr>
              <a:t>الإدمان بجميع أنواعه</a:t>
            </a:r>
          </a:p>
        </p:txBody>
      </p:sp>
      <p:sp>
        <p:nvSpPr>
          <p:cNvPr id="25" name="أول مبادرة من نوعها على صعيد العمل الثقافي المشترك في الدولة، تضم المجالس في عضويتها المؤسسات الحكومية محلياً واتحادياً إضافة إلى المؤسسات الثقافية الخاصة في الدولة.">
            <a:extLst>
              <a:ext uri="{FF2B5EF4-FFF2-40B4-BE49-F238E27FC236}">
                <a16:creationId xmlns:a16="http://schemas.microsoft.com/office/drawing/2014/main" id="{E169D820-783A-9C40-BB95-98B6D34F83A5}"/>
              </a:ext>
            </a:extLst>
          </p:cNvPr>
          <p:cNvSpPr txBox="1"/>
          <p:nvPr/>
        </p:nvSpPr>
        <p:spPr>
          <a:xfrm>
            <a:off x="979228" y="2894467"/>
            <a:ext cx="2571139" cy="338554"/>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45720" bIns="45720">
            <a:spAutoFit/>
          </a:bodyPr>
          <a:lstStyle>
            <a:lvl1pPr algn="r" defTabSz="457200" rtl="1">
              <a:defRPr sz="3200">
                <a:latin typeface="Dubai Bold"/>
                <a:ea typeface="Dubai Bold"/>
                <a:cs typeface="Dubai Bold"/>
                <a:sym typeface="Dubai Bold"/>
              </a:defRPr>
            </a:lvl1pPr>
          </a:lstStyle>
          <a:p>
            <a:r>
              <a:rPr lang="ar-AE" sz="1600" dirty="0">
                <a:solidFill>
                  <a:schemeClr val="tx1">
                    <a:lumMod val="65000"/>
                    <a:lumOff val="35000"/>
                  </a:schemeClr>
                </a:solidFill>
                <a:latin typeface="Calibri" panose="020F0502020204030204" pitchFamily="34" charset="0"/>
                <a:cs typeface="Calibri" panose="020F0502020204030204" pitchFamily="34" charset="0"/>
              </a:rPr>
              <a:t>اضطرابات ما بعد الصدمة </a:t>
            </a:r>
            <a:endParaRPr lang="ar-SA" sz="16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27" name="أول مبادرة من نوعها على صعيد العمل الثقافي المشترك في الدولة، تضم المجالس في عضويتها المؤسسات الحكومية محلياً واتحادياً إضافة إلى المؤسسات الثقافية الخاصة في الدولة.">
            <a:extLst>
              <a:ext uri="{FF2B5EF4-FFF2-40B4-BE49-F238E27FC236}">
                <a16:creationId xmlns:a16="http://schemas.microsoft.com/office/drawing/2014/main" id="{19E11D35-BBD8-B046-A534-8C50CC2EF925}"/>
              </a:ext>
            </a:extLst>
          </p:cNvPr>
          <p:cNvSpPr txBox="1"/>
          <p:nvPr/>
        </p:nvSpPr>
        <p:spPr>
          <a:xfrm>
            <a:off x="244436" y="3525897"/>
            <a:ext cx="3305932" cy="338554"/>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45720" bIns="45720">
            <a:spAutoFit/>
          </a:bodyPr>
          <a:lstStyle>
            <a:lvl1pPr algn="r" defTabSz="457200" rtl="1">
              <a:defRPr sz="3200">
                <a:latin typeface="Dubai Bold"/>
                <a:ea typeface="Dubai Bold"/>
                <a:cs typeface="Dubai Bold"/>
                <a:sym typeface="Dubai Bold"/>
              </a:defRPr>
            </a:lvl1pPr>
          </a:lstStyle>
          <a:p>
            <a:pPr algn="just"/>
            <a:r>
              <a:rPr lang="ar-AE" sz="1600" dirty="0">
                <a:solidFill>
                  <a:schemeClr val="tx1">
                    <a:lumMod val="65000"/>
                    <a:lumOff val="35000"/>
                  </a:schemeClr>
                </a:solidFill>
                <a:latin typeface="Calibri" panose="020F0502020204030204" pitchFamily="34" charset="0"/>
                <a:cs typeface="Calibri" panose="020F0502020204030204" pitchFamily="34" charset="0"/>
              </a:rPr>
              <a:t>الاكتئاب</a:t>
            </a:r>
            <a:endParaRPr lang="en-AE" sz="1600" dirty="0">
              <a:solidFill>
                <a:srgbClr val="FF0000"/>
              </a:solidFill>
              <a:latin typeface="Calibri" panose="020F0502020204030204" pitchFamily="34" charset="0"/>
              <a:cs typeface="Calibri" panose="020F0502020204030204" pitchFamily="34" charset="0"/>
            </a:endParaRPr>
          </a:p>
        </p:txBody>
      </p:sp>
      <p:sp>
        <p:nvSpPr>
          <p:cNvPr id="28" name="أول مبادرة من نوعها على صعيد العمل الثقافي المشترك في الدولة، تضم المجالس في عضويتها المؤسسات الحكومية محلياً واتحادياً إضافة إلى المؤسسات الثقافية الخاصة في الدولة.">
            <a:extLst>
              <a:ext uri="{FF2B5EF4-FFF2-40B4-BE49-F238E27FC236}">
                <a16:creationId xmlns:a16="http://schemas.microsoft.com/office/drawing/2014/main" id="{62DAFFB4-D489-5E46-B33E-508AD96C7E41}"/>
              </a:ext>
            </a:extLst>
          </p:cNvPr>
          <p:cNvSpPr txBox="1"/>
          <p:nvPr/>
        </p:nvSpPr>
        <p:spPr>
          <a:xfrm>
            <a:off x="244436" y="4147754"/>
            <a:ext cx="3305932" cy="338554"/>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45720" bIns="45720">
            <a:spAutoFit/>
          </a:bodyPr>
          <a:lstStyle>
            <a:lvl1pPr algn="r" defTabSz="457200" rtl="1">
              <a:defRPr sz="3200">
                <a:latin typeface="Dubai Bold"/>
                <a:ea typeface="Dubai Bold"/>
                <a:cs typeface="Dubai Bold"/>
                <a:sym typeface="Dubai Bold"/>
              </a:defRPr>
            </a:lvl1pPr>
          </a:lstStyle>
          <a:p>
            <a:r>
              <a:rPr lang="ar-AE" sz="1600" dirty="0">
                <a:solidFill>
                  <a:schemeClr val="tx1">
                    <a:lumMod val="65000"/>
                    <a:lumOff val="35000"/>
                  </a:schemeClr>
                </a:solidFill>
                <a:latin typeface="Calibri" panose="020F0502020204030204" pitchFamily="34" charset="0"/>
                <a:cs typeface="Calibri" panose="020F0502020204030204" pitchFamily="34" charset="0"/>
              </a:rPr>
              <a:t>اضطراب الوسواس القهري </a:t>
            </a:r>
            <a:endParaRPr lang="ar-AE" sz="1600" dirty="0">
              <a:solidFill>
                <a:schemeClr val="tx1">
                  <a:lumMod val="65000"/>
                  <a:lumOff val="35000"/>
                </a:schemeClr>
              </a:solidFill>
              <a:cs typeface="+mn-cs"/>
            </a:endParaRPr>
          </a:p>
        </p:txBody>
      </p:sp>
      <p:grpSp>
        <p:nvGrpSpPr>
          <p:cNvPr id="31" name="Group 30">
            <a:extLst>
              <a:ext uri="{FF2B5EF4-FFF2-40B4-BE49-F238E27FC236}">
                <a16:creationId xmlns:a16="http://schemas.microsoft.com/office/drawing/2014/main" id="{EBEA2A37-4341-D340-B219-163C77400F2D}"/>
              </a:ext>
            </a:extLst>
          </p:cNvPr>
          <p:cNvGrpSpPr/>
          <p:nvPr/>
        </p:nvGrpSpPr>
        <p:grpSpPr>
          <a:xfrm>
            <a:off x="7098650" y="4790301"/>
            <a:ext cx="194781" cy="799282"/>
            <a:chOff x="6555759" y="2629718"/>
            <a:chExt cx="194781" cy="799282"/>
          </a:xfrm>
        </p:grpSpPr>
        <p:sp>
          <p:nvSpPr>
            <p:cNvPr id="38" name="Rectangle 37">
              <a:extLst>
                <a:ext uri="{FF2B5EF4-FFF2-40B4-BE49-F238E27FC236}">
                  <a16:creationId xmlns:a16="http://schemas.microsoft.com/office/drawing/2014/main" id="{23F5208C-527E-8747-8F0B-2F73592996C0}"/>
                </a:ext>
              </a:extLst>
            </p:cNvPr>
            <p:cNvSpPr/>
            <p:nvPr/>
          </p:nvSpPr>
          <p:spPr>
            <a:xfrm>
              <a:off x="6555759" y="2629718"/>
              <a:ext cx="188559" cy="188559"/>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p>
          </p:txBody>
        </p:sp>
        <p:sp>
          <p:nvSpPr>
            <p:cNvPr id="39" name="Rectangle 38">
              <a:extLst>
                <a:ext uri="{FF2B5EF4-FFF2-40B4-BE49-F238E27FC236}">
                  <a16:creationId xmlns:a16="http://schemas.microsoft.com/office/drawing/2014/main" id="{1C1B0C5D-1A8A-C640-9D53-73036B704E19}"/>
                </a:ext>
              </a:extLst>
            </p:cNvPr>
            <p:cNvSpPr/>
            <p:nvPr/>
          </p:nvSpPr>
          <p:spPr>
            <a:xfrm>
              <a:off x="6561981" y="3240441"/>
              <a:ext cx="188559" cy="188559"/>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p>
          </p:txBody>
        </p:sp>
      </p:grpSp>
      <p:sp>
        <p:nvSpPr>
          <p:cNvPr id="45" name="أول مبادرة من نوعها على صعيد العمل الثقافي المشترك في الدولة، تضم المجالس في عضويتها المؤسسات الحكومية محلياً واتحادياً إضافة إلى المؤسسات الثقافية الخاصة في الدولة.">
            <a:extLst>
              <a:ext uri="{FF2B5EF4-FFF2-40B4-BE49-F238E27FC236}">
                <a16:creationId xmlns:a16="http://schemas.microsoft.com/office/drawing/2014/main" id="{62DAFFB4-D489-5E46-B33E-508AD96C7E41}"/>
              </a:ext>
            </a:extLst>
          </p:cNvPr>
          <p:cNvSpPr txBox="1"/>
          <p:nvPr/>
        </p:nvSpPr>
        <p:spPr>
          <a:xfrm>
            <a:off x="3810000" y="4717888"/>
            <a:ext cx="3305932" cy="338554"/>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45720" bIns="45720">
            <a:spAutoFit/>
          </a:bodyPr>
          <a:lstStyle>
            <a:lvl1pPr algn="r" defTabSz="457200" rtl="1">
              <a:defRPr sz="3200">
                <a:latin typeface="Dubai Bold"/>
                <a:ea typeface="Dubai Bold"/>
                <a:cs typeface="Dubai Bold"/>
                <a:sym typeface="Dubai Bold"/>
              </a:defRPr>
            </a:lvl1pPr>
          </a:lstStyle>
          <a:p>
            <a:r>
              <a:rPr lang="ar-AE" sz="1600" dirty="0">
                <a:solidFill>
                  <a:schemeClr val="tx1">
                    <a:lumMod val="65000"/>
                    <a:lumOff val="35000"/>
                  </a:schemeClr>
                </a:solidFill>
                <a:latin typeface="Calibri" panose="020F0502020204030204" pitchFamily="34" charset="0"/>
                <a:cs typeface="Calibri" panose="020F0502020204030204" pitchFamily="34" charset="0"/>
              </a:rPr>
              <a:t>الأرق</a:t>
            </a:r>
            <a:endParaRPr lang="ar-AE" sz="1600" dirty="0">
              <a:solidFill>
                <a:schemeClr val="tx1">
                  <a:lumMod val="65000"/>
                  <a:lumOff val="35000"/>
                </a:schemeClr>
              </a:solidFill>
              <a:cs typeface="+mn-cs"/>
            </a:endParaRPr>
          </a:p>
        </p:txBody>
      </p:sp>
      <p:sp>
        <p:nvSpPr>
          <p:cNvPr id="46" name="أول مبادرة من نوعها على صعيد العمل الثقافي المشترك في الدولة، تضم المجالس في عضويتها المؤسسات الحكومية محلياً واتحادياً إضافة إلى المؤسسات الثقافية الخاصة في الدولة.">
            <a:extLst>
              <a:ext uri="{FF2B5EF4-FFF2-40B4-BE49-F238E27FC236}">
                <a16:creationId xmlns:a16="http://schemas.microsoft.com/office/drawing/2014/main" id="{62DAFFB4-D489-5E46-B33E-508AD96C7E41}"/>
              </a:ext>
            </a:extLst>
          </p:cNvPr>
          <p:cNvSpPr txBox="1"/>
          <p:nvPr/>
        </p:nvSpPr>
        <p:spPr>
          <a:xfrm>
            <a:off x="3810000" y="5374903"/>
            <a:ext cx="3305932" cy="338554"/>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45720" bIns="45720">
            <a:spAutoFit/>
          </a:bodyPr>
          <a:lstStyle>
            <a:lvl1pPr algn="r" defTabSz="457200" rtl="1">
              <a:defRPr sz="3200">
                <a:latin typeface="Dubai Bold"/>
                <a:ea typeface="Dubai Bold"/>
                <a:cs typeface="Dubai Bold"/>
                <a:sym typeface="Dubai Bold"/>
              </a:defRPr>
            </a:lvl1pPr>
          </a:lstStyle>
          <a:p>
            <a:r>
              <a:rPr lang="ar-AE" sz="1600" dirty="0">
                <a:solidFill>
                  <a:schemeClr val="tx1">
                    <a:lumMod val="65000"/>
                    <a:lumOff val="35000"/>
                  </a:schemeClr>
                </a:solidFill>
                <a:latin typeface="Calibri" panose="020F0502020204030204" pitchFamily="34" charset="0"/>
                <a:cs typeface="Calibri" panose="020F0502020204030204" pitchFamily="34" charset="0"/>
              </a:rPr>
              <a:t>اضطرابات المزاج</a:t>
            </a:r>
            <a:endParaRPr lang="ar-AE" sz="1600" dirty="0">
              <a:solidFill>
                <a:schemeClr val="tx1">
                  <a:lumMod val="65000"/>
                  <a:lumOff val="35000"/>
                </a:schemeClr>
              </a:solidFill>
              <a:cs typeface="+mn-cs"/>
            </a:endParaRPr>
          </a:p>
        </p:txBody>
      </p:sp>
      <p:sp>
        <p:nvSpPr>
          <p:cNvPr id="48" name="Rectangle 47">
            <a:extLst>
              <a:ext uri="{FF2B5EF4-FFF2-40B4-BE49-F238E27FC236}">
                <a16:creationId xmlns:a16="http://schemas.microsoft.com/office/drawing/2014/main" id="{23F5208C-527E-8747-8F0B-2F73592996C0}"/>
              </a:ext>
            </a:extLst>
          </p:cNvPr>
          <p:cNvSpPr/>
          <p:nvPr/>
        </p:nvSpPr>
        <p:spPr>
          <a:xfrm>
            <a:off x="3582619" y="4717888"/>
            <a:ext cx="188559" cy="188559"/>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p>
        </p:txBody>
      </p:sp>
      <p:sp>
        <p:nvSpPr>
          <p:cNvPr id="50" name="أول مبادرة من نوعها على صعيد العمل الثقافي المشترك في الدولة، تضم المجالس في عضويتها المؤسسات الحكومية محلياً واتحادياً إضافة إلى المؤسسات الثقافية الخاصة في الدولة.">
            <a:extLst>
              <a:ext uri="{FF2B5EF4-FFF2-40B4-BE49-F238E27FC236}">
                <a16:creationId xmlns:a16="http://schemas.microsoft.com/office/drawing/2014/main" id="{62DAFFB4-D489-5E46-B33E-508AD96C7E41}"/>
              </a:ext>
            </a:extLst>
          </p:cNvPr>
          <p:cNvSpPr txBox="1"/>
          <p:nvPr/>
        </p:nvSpPr>
        <p:spPr>
          <a:xfrm>
            <a:off x="237865" y="4642890"/>
            <a:ext cx="3305932" cy="338554"/>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45720" bIns="45720">
            <a:spAutoFit/>
          </a:bodyPr>
          <a:lstStyle>
            <a:lvl1pPr algn="r" defTabSz="457200" rtl="1">
              <a:defRPr sz="3200">
                <a:latin typeface="Dubai Bold"/>
                <a:ea typeface="Dubai Bold"/>
                <a:cs typeface="Dubai Bold"/>
                <a:sym typeface="Dubai Bold"/>
              </a:defRPr>
            </a:lvl1pPr>
          </a:lstStyle>
          <a:p>
            <a:r>
              <a:rPr lang="ar-AE" sz="1600" dirty="0">
                <a:solidFill>
                  <a:schemeClr val="tx1">
                    <a:lumMod val="65000"/>
                    <a:lumOff val="35000"/>
                  </a:schemeClr>
                </a:solidFill>
                <a:latin typeface="Calibri" panose="020F0502020204030204" pitchFamily="34" charset="0"/>
                <a:cs typeface="Calibri" panose="020F0502020204030204" pitchFamily="34" charset="0"/>
              </a:rPr>
              <a:t>الاحتراق الوظيفي</a:t>
            </a:r>
            <a:endParaRPr lang="ar-AE" sz="1600" dirty="0">
              <a:solidFill>
                <a:schemeClr val="tx1">
                  <a:lumMod val="65000"/>
                  <a:lumOff val="35000"/>
                </a:schemeClr>
              </a:solidFill>
              <a:cs typeface="+mn-cs"/>
            </a:endParaRPr>
          </a:p>
        </p:txBody>
      </p:sp>
    </p:spTree>
    <p:extLst>
      <p:ext uri="{BB962C8B-B14F-4D97-AF65-F5344CB8AC3E}">
        <p14:creationId xmlns:p14="http://schemas.microsoft.com/office/powerpoint/2010/main" val="114958034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Rectangle"/>
          <p:cNvSpPr/>
          <p:nvPr/>
        </p:nvSpPr>
        <p:spPr>
          <a:xfrm>
            <a:off x="0" y="0"/>
            <a:ext cx="1708761" cy="6858000"/>
          </a:xfrm>
          <a:prstGeom prst="rect">
            <a:avLst/>
          </a:prstGeom>
          <a:solidFill>
            <a:srgbClr val="F2F2F2"/>
          </a:solidFill>
          <a:ln w="12700">
            <a:miter lim="400000"/>
          </a:ln>
        </p:spPr>
        <p:txBody>
          <a:bodyPr lIns="25400" tIns="25400" rIns="25400" bIns="25400" anchor="ctr"/>
          <a:lstStyle/>
          <a:p>
            <a:pPr marL="0" algn="ctr" defTabSz="412750" rtl="1" eaLnBrk="1" latinLnBrk="0" hangingPunct="1">
              <a:defRPr sz="3200">
                <a:solidFill>
                  <a:srgbClr val="FFFFFF"/>
                </a:solidFill>
                <a:latin typeface="Helvetica Light"/>
                <a:ea typeface="Helvetica Light"/>
                <a:cs typeface="Helvetica Light"/>
                <a:sym typeface="Helvetica Light"/>
              </a:defRPr>
            </a:pPr>
            <a:endParaRPr sz="1600" dirty="0"/>
          </a:p>
        </p:txBody>
      </p:sp>
      <p:sp>
        <p:nvSpPr>
          <p:cNvPr id="155" name="تعزيز دور الوزارة كجهة منظمة وممكنة للقطاع الثقافي وتعزيز دور الجهات الحكومية المحلية في كل إمارة كجهات مشغلة توفر برامج وذلك لبناء قطاع ثقافي قوي ومستدام ومتكامل يوفر احتياجات المؤسسات والأفراد العاملة في القطاع الثقافي وغيرهم الذين يستمتعون بالمخرجات والمنتجات الثقافية."/>
          <p:cNvSpPr txBox="1"/>
          <p:nvPr/>
        </p:nvSpPr>
        <p:spPr>
          <a:xfrm>
            <a:off x="5557381" y="3324382"/>
            <a:ext cx="5641798" cy="356829"/>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p>
            <a:pPr lvl="8" algn="r" defTabSz="410766" rtl="1">
              <a:buClr>
                <a:srgbClr val="000000"/>
              </a:buClr>
              <a:defRPr sz="3700">
                <a:latin typeface="Dubai Regular"/>
                <a:ea typeface="Dubai Regular"/>
                <a:cs typeface="Dubai Regular"/>
                <a:sym typeface="Dubai Regular"/>
              </a:defRPr>
            </a:pPr>
            <a:endParaRPr sz="1850" dirty="0"/>
          </a:p>
        </p:txBody>
      </p:sp>
      <p:pic>
        <p:nvPicPr>
          <p:cNvPr id="16" name="Picture 15">
            <a:extLst>
              <a:ext uri="{FF2B5EF4-FFF2-40B4-BE49-F238E27FC236}">
                <a16:creationId xmlns:a16="http://schemas.microsoft.com/office/drawing/2014/main" id="{1B5E6845-F4CF-F14B-8C3F-F095C22E59F3}"/>
              </a:ext>
            </a:extLst>
          </p:cNvPr>
          <p:cNvPicPr>
            <a:picLocks noChangeAspect="1"/>
          </p:cNvPicPr>
          <p:nvPr/>
        </p:nvPicPr>
        <p:blipFill>
          <a:blip r:embed="rId2"/>
          <a:stretch>
            <a:fillRect/>
          </a:stretch>
        </p:blipFill>
        <p:spPr>
          <a:xfrm>
            <a:off x="3810000" y="6374050"/>
            <a:ext cx="4572000" cy="190500"/>
          </a:xfrm>
          <a:prstGeom prst="rect">
            <a:avLst/>
          </a:prstGeom>
        </p:spPr>
      </p:pic>
      <p:sp>
        <p:nvSpPr>
          <p:cNvPr id="20" name="Rectangle 19">
            <a:extLst>
              <a:ext uri="{FF2B5EF4-FFF2-40B4-BE49-F238E27FC236}">
                <a16:creationId xmlns:a16="http://schemas.microsoft.com/office/drawing/2014/main" id="{63A54FD0-6790-0948-B012-FEA4040AB791}"/>
              </a:ext>
            </a:extLst>
          </p:cNvPr>
          <p:cNvSpPr/>
          <p:nvPr/>
        </p:nvSpPr>
        <p:spPr>
          <a:xfrm rot="5400000">
            <a:off x="11170013" y="1161387"/>
            <a:ext cx="763282" cy="96325"/>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ln>
                <a:solidFill>
                  <a:srgbClr val="3B577A"/>
                </a:solidFill>
              </a:ln>
              <a:solidFill>
                <a:srgbClr val="3B577A"/>
              </a:solidFill>
            </a:endParaRPr>
          </a:p>
        </p:txBody>
      </p:sp>
      <p:pic>
        <p:nvPicPr>
          <p:cNvPr id="24" name="Picture 23">
            <a:extLst>
              <a:ext uri="{FF2B5EF4-FFF2-40B4-BE49-F238E27FC236}">
                <a16:creationId xmlns:a16="http://schemas.microsoft.com/office/drawing/2014/main" id="{12644DC8-39FC-3448-AD09-68027085253F}"/>
              </a:ext>
            </a:extLst>
          </p:cNvPr>
          <p:cNvPicPr>
            <a:picLocks noChangeAspect="1"/>
          </p:cNvPicPr>
          <p:nvPr/>
        </p:nvPicPr>
        <p:blipFill rotWithShape="1">
          <a:blip r:embed="rId3">
            <a:alphaModFix amt="35000"/>
          </a:blip>
          <a:srcRect l="5100" t="30632" r="72217" b="-2074"/>
          <a:stretch/>
        </p:blipFill>
        <p:spPr>
          <a:xfrm>
            <a:off x="0" y="-19869"/>
            <a:ext cx="1708761" cy="4899433"/>
          </a:xfrm>
          <a:prstGeom prst="rect">
            <a:avLst/>
          </a:prstGeom>
        </p:spPr>
      </p:pic>
      <p:pic>
        <p:nvPicPr>
          <p:cNvPr id="26" name="Picture 25">
            <a:extLst>
              <a:ext uri="{FF2B5EF4-FFF2-40B4-BE49-F238E27FC236}">
                <a16:creationId xmlns:a16="http://schemas.microsoft.com/office/drawing/2014/main" id="{6B60FFBB-036E-BD43-9574-06B8D1AA07B7}"/>
              </a:ext>
            </a:extLst>
          </p:cNvPr>
          <p:cNvPicPr>
            <a:picLocks noChangeAspect="1"/>
          </p:cNvPicPr>
          <p:nvPr/>
        </p:nvPicPr>
        <p:blipFill rotWithShape="1">
          <a:blip r:embed="rId3">
            <a:alphaModFix amt="35000"/>
          </a:blip>
          <a:srcRect l="15344" t="116" r="61974" b="55746"/>
          <a:stretch/>
        </p:blipFill>
        <p:spPr>
          <a:xfrm>
            <a:off x="-1" y="3830984"/>
            <a:ext cx="1708761" cy="3027016"/>
          </a:xfrm>
          <a:prstGeom prst="rect">
            <a:avLst/>
          </a:prstGeom>
        </p:spPr>
      </p:pic>
      <p:sp>
        <p:nvSpPr>
          <p:cNvPr id="23" name="اللجنة الوطنية لدولة الإمارات العربية المتحدة للتربية والثقافة والعلوم">
            <a:extLst>
              <a:ext uri="{FF2B5EF4-FFF2-40B4-BE49-F238E27FC236}">
                <a16:creationId xmlns:a16="http://schemas.microsoft.com/office/drawing/2014/main" id="{E291161D-906D-3144-9A73-78CB784450D3}"/>
              </a:ext>
            </a:extLst>
          </p:cNvPr>
          <p:cNvSpPr txBox="1"/>
          <p:nvPr/>
        </p:nvSpPr>
        <p:spPr>
          <a:xfrm flipH="1">
            <a:off x="4321749" y="1052179"/>
            <a:ext cx="7066404" cy="35413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lgn="r" defTabSz="914400" rtl="1">
              <a:lnSpc>
                <a:spcPct val="80000"/>
              </a:lnSpc>
              <a:defRPr sz="4700" spc="0">
                <a:latin typeface="Dubai Bold"/>
                <a:ea typeface="Dubai Bold"/>
                <a:cs typeface="Dubai Bold"/>
                <a:sym typeface="Dubai Bold"/>
              </a:defRPr>
            </a:lvl1pPr>
          </a:lstStyle>
          <a:p>
            <a:r>
              <a:rPr lang="ar-AE" sz="2400" b="1" u="sng" dirty="0">
                <a:solidFill>
                  <a:srgbClr val="3B577A"/>
                </a:solidFill>
                <a:latin typeface="Calibri" panose="020F0502020204030204" pitchFamily="34" charset="0"/>
                <a:cs typeface="Calibri" panose="020F0502020204030204" pitchFamily="34" charset="0"/>
              </a:rPr>
              <a:t>آليات وطرق التواصل </a:t>
            </a:r>
          </a:p>
        </p:txBody>
      </p:sp>
      <p:sp>
        <p:nvSpPr>
          <p:cNvPr id="27" name="أول مبادرة من نوعها على صعيد العمل الثقافي المشترك في الدولة، تضم المجالس في عضويتها المؤسسات الحكومية محلياً واتحادياً إضافة إلى المؤسسات الثقافية الخاصة في الدولة.">
            <a:extLst>
              <a:ext uri="{FF2B5EF4-FFF2-40B4-BE49-F238E27FC236}">
                <a16:creationId xmlns:a16="http://schemas.microsoft.com/office/drawing/2014/main" id="{0354CA25-04EF-674C-AA4F-89DB7492982B}"/>
              </a:ext>
            </a:extLst>
          </p:cNvPr>
          <p:cNvSpPr txBox="1"/>
          <p:nvPr/>
        </p:nvSpPr>
        <p:spPr>
          <a:xfrm>
            <a:off x="1841863" y="2697379"/>
            <a:ext cx="8079235" cy="707886"/>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45720" bIns="45720">
            <a:spAutoFit/>
          </a:bodyPr>
          <a:lstStyle>
            <a:lvl1pPr algn="r" defTabSz="457200" rtl="1">
              <a:defRPr sz="3200">
                <a:latin typeface="Dubai Bold"/>
                <a:ea typeface="Dubai Bold"/>
                <a:cs typeface="Dubai Bold"/>
                <a:sym typeface="Dubai Bold"/>
              </a:defRPr>
            </a:lvl1pPr>
          </a:lstStyle>
          <a:p>
            <a:r>
              <a:rPr lang="ar-AE" sz="2000" dirty="0">
                <a:solidFill>
                  <a:schemeClr val="tx1">
                    <a:lumMod val="65000"/>
                    <a:lumOff val="35000"/>
                  </a:schemeClr>
                </a:solidFill>
                <a:latin typeface="Calibri" panose="020F0502020204030204" pitchFamily="34" charset="0"/>
                <a:cs typeface="Calibri" panose="020F0502020204030204" pitchFamily="34" charset="0"/>
              </a:rPr>
              <a:t>تقدم الخدمة يومياً من الساعة التاسعة صباحاً وحتى التاسعة مساءً طول أيام الأسبوع عبر الرقم 8008877.</a:t>
            </a:r>
          </a:p>
        </p:txBody>
      </p:sp>
    </p:spTree>
    <p:extLst>
      <p:ext uri="{BB962C8B-B14F-4D97-AF65-F5344CB8AC3E}">
        <p14:creationId xmlns:p14="http://schemas.microsoft.com/office/powerpoint/2010/main" val="410780651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Rectangle"/>
          <p:cNvSpPr/>
          <p:nvPr/>
        </p:nvSpPr>
        <p:spPr>
          <a:xfrm>
            <a:off x="0" y="0"/>
            <a:ext cx="1708761" cy="6858000"/>
          </a:xfrm>
          <a:prstGeom prst="rect">
            <a:avLst/>
          </a:prstGeom>
          <a:solidFill>
            <a:srgbClr val="F2F2F2"/>
          </a:solidFill>
          <a:ln w="12700">
            <a:miter lim="400000"/>
          </a:ln>
        </p:spPr>
        <p:txBody>
          <a:bodyPr lIns="25400" tIns="25400" rIns="25400" bIns="25400" anchor="ctr"/>
          <a:lstStyle/>
          <a:p>
            <a:pPr marL="0" algn="ctr" defTabSz="412750" rtl="1" eaLnBrk="1" latinLnBrk="0" hangingPunct="1">
              <a:defRPr sz="3200">
                <a:solidFill>
                  <a:srgbClr val="FFFFFF"/>
                </a:solidFill>
                <a:latin typeface="Helvetica Light"/>
                <a:ea typeface="Helvetica Light"/>
                <a:cs typeface="Helvetica Light"/>
                <a:sym typeface="Helvetica Light"/>
              </a:defRPr>
            </a:pPr>
            <a:endParaRPr sz="1600" dirty="0"/>
          </a:p>
        </p:txBody>
      </p:sp>
      <p:sp>
        <p:nvSpPr>
          <p:cNvPr id="155" name="تعزيز دور الوزارة كجهة منظمة وممكنة للقطاع الثقافي وتعزيز دور الجهات الحكومية المحلية في كل إمارة كجهات مشغلة توفر برامج وذلك لبناء قطاع ثقافي قوي ومستدام ومتكامل يوفر احتياجات المؤسسات والأفراد العاملة في القطاع الثقافي وغيرهم الذين يستمتعون بالمخرجات والمنتجات الثقافية."/>
          <p:cNvSpPr txBox="1"/>
          <p:nvPr/>
        </p:nvSpPr>
        <p:spPr>
          <a:xfrm>
            <a:off x="5557381" y="3324382"/>
            <a:ext cx="5641798" cy="356829"/>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p>
            <a:pPr lvl="8" algn="r" defTabSz="410766" rtl="1">
              <a:buClr>
                <a:srgbClr val="000000"/>
              </a:buClr>
              <a:defRPr sz="3700">
                <a:latin typeface="Dubai Regular"/>
                <a:ea typeface="Dubai Regular"/>
                <a:cs typeface="Dubai Regular"/>
                <a:sym typeface="Dubai Regular"/>
              </a:defRPr>
            </a:pPr>
            <a:endParaRPr sz="1850" dirty="0"/>
          </a:p>
        </p:txBody>
      </p:sp>
      <p:pic>
        <p:nvPicPr>
          <p:cNvPr id="16" name="Picture 15">
            <a:extLst>
              <a:ext uri="{FF2B5EF4-FFF2-40B4-BE49-F238E27FC236}">
                <a16:creationId xmlns:a16="http://schemas.microsoft.com/office/drawing/2014/main" id="{1B5E6845-F4CF-F14B-8C3F-F095C22E59F3}"/>
              </a:ext>
            </a:extLst>
          </p:cNvPr>
          <p:cNvPicPr>
            <a:picLocks noChangeAspect="1"/>
          </p:cNvPicPr>
          <p:nvPr/>
        </p:nvPicPr>
        <p:blipFill>
          <a:blip r:embed="rId2"/>
          <a:stretch>
            <a:fillRect/>
          </a:stretch>
        </p:blipFill>
        <p:spPr>
          <a:xfrm>
            <a:off x="3810000" y="6374050"/>
            <a:ext cx="4572000" cy="190500"/>
          </a:xfrm>
          <a:prstGeom prst="rect">
            <a:avLst/>
          </a:prstGeom>
        </p:spPr>
      </p:pic>
      <p:sp>
        <p:nvSpPr>
          <p:cNvPr id="20" name="Rectangle 19">
            <a:extLst>
              <a:ext uri="{FF2B5EF4-FFF2-40B4-BE49-F238E27FC236}">
                <a16:creationId xmlns:a16="http://schemas.microsoft.com/office/drawing/2014/main" id="{63A54FD0-6790-0948-B012-FEA4040AB791}"/>
              </a:ext>
            </a:extLst>
          </p:cNvPr>
          <p:cNvSpPr/>
          <p:nvPr/>
        </p:nvSpPr>
        <p:spPr>
          <a:xfrm rot="5400000">
            <a:off x="11170013" y="1161387"/>
            <a:ext cx="763282" cy="96325"/>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ln>
                <a:solidFill>
                  <a:srgbClr val="3B577A"/>
                </a:solidFill>
              </a:ln>
              <a:solidFill>
                <a:srgbClr val="3B577A"/>
              </a:solidFill>
            </a:endParaRPr>
          </a:p>
        </p:txBody>
      </p:sp>
      <p:pic>
        <p:nvPicPr>
          <p:cNvPr id="24" name="Picture 23">
            <a:extLst>
              <a:ext uri="{FF2B5EF4-FFF2-40B4-BE49-F238E27FC236}">
                <a16:creationId xmlns:a16="http://schemas.microsoft.com/office/drawing/2014/main" id="{12644DC8-39FC-3448-AD09-68027085253F}"/>
              </a:ext>
            </a:extLst>
          </p:cNvPr>
          <p:cNvPicPr>
            <a:picLocks noChangeAspect="1"/>
          </p:cNvPicPr>
          <p:nvPr/>
        </p:nvPicPr>
        <p:blipFill rotWithShape="1">
          <a:blip r:embed="rId3">
            <a:alphaModFix amt="35000"/>
          </a:blip>
          <a:srcRect l="5100" t="30632" r="72217" b="-2074"/>
          <a:stretch/>
        </p:blipFill>
        <p:spPr>
          <a:xfrm>
            <a:off x="0" y="-19869"/>
            <a:ext cx="1708761" cy="4899433"/>
          </a:xfrm>
          <a:prstGeom prst="rect">
            <a:avLst/>
          </a:prstGeom>
        </p:spPr>
      </p:pic>
      <p:pic>
        <p:nvPicPr>
          <p:cNvPr id="26" name="Picture 25">
            <a:extLst>
              <a:ext uri="{FF2B5EF4-FFF2-40B4-BE49-F238E27FC236}">
                <a16:creationId xmlns:a16="http://schemas.microsoft.com/office/drawing/2014/main" id="{6B60FFBB-036E-BD43-9574-06B8D1AA07B7}"/>
              </a:ext>
            </a:extLst>
          </p:cNvPr>
          <p:cNvPicPr>
            <a:picLocks noChangeAspect="1"/>
          </p:cNvPicPr>
          <p:nvPr/>
        </p:nvPicPr>
        <p:blipFill rotWithShape="1">
          <a:blip r:embed="rId3">
            <a:alphaModFix amt="35000"/>
          </a:blip>
          <a:srcRect l="15344" t="116" r="61974" b="55746"/>
          <a:stretch/>
        </p:blipFill>
        <p:spPr>
          <a:xfrm>
            <a:off x="-1" y="3830984"/>
            <a:ext cx="1708761" cy="3027016"/>
          </a:xfrm>
          <a:prstGeom prst="rect">
            <a:avLst/>
          </a:prstGeom>
        </p:spPr>
      </p:pic>
      <p:sp>
        <p:nvSpPr>
          <p:cNvPr id="23" name="اللجنة الوطنية لدولة الإمارات العربية المتحدة للتربية والثقافة والعلوم">
            <a:extLst>
              <a:ext uri="{FF2B5EF4-FFF2-40B4-BE49-F238E27FC236}">
                <a16:creationId xmlns:a16="http://schemas.microsoft.com/office/drawing/2014/main" id="{E291161D-906D-3144-9A73-78CB784450D3}"/>
              </a:ext>
            </a:extLst>
          </p:cNvPr>
          <p:cNvSpPr txBox="1"/>
          <p:nvPr/>
        </p:nvSpPr>
        <p:spPr>
          <a:xfrm flipH="1">
            <a:off x="4321749" y="1052179"/>
            <a:ext cx="7066404" cy="354136"/>
          </a:xfrm>
          <a:prstGeom prst="rect">
            <a:avLst/>
          </a:prstGeom>
          <a:ln w="254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lgn="r" defTabSz="914400" rtl="1">
              <a:lnSpc>
                <a:spcPct val="80000"/>
              </a:lnSpc>
              <a:defRPr sz="4700" spc="0">
                <a:latin typeface="Dubai Bold"/>
                <a:ea typeface="Dubai Bold"/>
                <a:cs typeface="Dubai Bold"/>
                <a:sym typeface="Dubai Bold"/>
              </a:defRPr>
            </a:lvl1pPr>
          </a:lstStyle>
          <a:p>
            <a:r>
              <a:rPr lang="ar-AE" sz="2400" b="1" u="sng" dirty="0">
                <a:solidFill>
                  <a:srgbClr val="3B577A"/>
                </a:solidFill>
                <a:latin typeface="Calibri" panose="020F0502020204030204" pitchFamily="34" charset="0"/>
                <a:cs typeface="Calibri" panose="020F0502020204030204" pitchFamily="34" charset="0"/>
              </a:rPr>
              <a:t>آلية عمل المبادرة</a:t>
            </a:r>
          </a:p>
        </p:txBody>
      </p:sp>
      <p:grpSp>
        <p:nvGrpSpPr>
          <p:cNvPr id="21" name="Group 20">
            <a:extLst>
              <a:ext uri="{FF2B5EF4-FFF2-40B4-BE49-F238E27FC236}">
                <a16:creationId xmlns:a16="http://schemas.microsoft.com/office/drawing/2014/main" id="{EBEA2A37-4341-D340-B219-163C77400F2D}"/>
              </a:ext>
            </a:extLst>
          </p:cNvPr>
          <p:cNvGrpSpPr/>
          <p:nvPr/>
        </p:nvGrpSpPr>
        <p:grpSpPr>
          <a:xfrm>
            <a:off x="9925638" y="1800529"/>
            <a:ext cx="194781" cy="1204235"/>
            <a:chOff x="6555759" y="2629718"/>
            <a:chExt cx="194781" cy="1204235"/>
          </a:xfrm>
        </p:grpSpPr>
        <p:sp>
          <p:nvSpPr>
            <p:cNvPr id="22" name="Rectangle 21">
              <a:extLst>
                <a:ext uri="{FF2B5EF4-FFF2-40B4-BE49-F238E27FC236}">
                  <a16:creationId xmlns:a16="http://schemas.microsoft.com/office/drawing/2014/main" id="{23F5208C-527E-8747-8F0B-2F73592996C0}"/>
                </a:ext>
              </a:extLst>
            </p:cNvPr>
            <p:cNvSpPr/>
            <p:nvPr/>
          </p:nvSpPr>
          <p:spPr>
            <a:xfrm>
              <a:off x="6555759" y="2629718"/>
              <a:ext cx="188559" cy="188559"/>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p>
          </p:txBody>
        </p:sp>
        <p:sp>
          <p:nvSpPr>
            <p:cNvPr id="25" name="Rectangle 24">
              <a:extLst>
                <a:ext uri="{FF2B5EF4-FFF2-40B4-BE49-F238E27FC236}">
                  <a16:creationId xmlns:a16="http://schemas.microsoft.com/office/drawing/2014/main" id="{1C1B0C5D-1A8A-C640-9D53-73036B704E19}"/>
                </a:ext>
              </a:extLst>
            </p:cNvPr>
            <p:cNvSpPr/>
            <p:nvPr/>
          </p:nvSpPr>
          <p:spPr>
            <a:xfrm>
              <a:off x="6561981" y="3645394"/>
              <a:ext cx="188559" cy="188559"/>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p>
          </p:txBody>
        </p:sp>
      </p:grpSp>
      <p:sp>
        <p:nvSpPr>
          <p:cNvPr id="27" name="أول مبادرة من نوعها على صعيد العمل الثقافي المشترك في الدولة، تضم المجالس في عضويتها المؤسسات الحكومية محلياً واتحادياً إضافة إلى المؤسسات الثقافية الخاصة في الدولة.">
            <a:extLst>
              <a:ext uri="{FF2B5EF4-FFF2-40B4-BE49-F238E27FC236}">
                <a16:creationId xmlns:a16="http://schemas.microsoft.com/office/drawing/2014/main" id="{0354CA25-04EF-674C-AA4F-89DB7492982B}"/>
              </a:ext>
            </a:extLst>
          </p:cNvPr>
          <p:cNvSpPr txBox="1"/>
          <p:nvPr/>
        </p:nvSpPr>
        <p:spPr>
          <a:xfrm>
            <a:off x="1835641" y="1725531"/>
            <a:ext cx="8079235" cy="400110"/>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45720" bIns="45720">
            <a:spAutoFit/>
          </a:bodyPr>
          <a:lstStyle>
            <a:lvl1pPr algn="r" defTabSz="457200" rtl="1">
              <a:defRPr sz="3200">
                <a:latin typeface="Dubai Bold"/>
                <a:ea typeface="Dubai Bold"/>
                <a:cs typeface="Dubai Bold"/>
                <a:sym typeface="Dubai Bold"/>
              </a:defRPr>
            </a:lvl1pPr>
          </a:lstStyle>
          <a:p>
            <a:r>
              <a:rPr lang="ar-AE" sz="2000" dirty="0">
                <a:solidFill>
                  <a:schemeClr val="tx1">
                    <a:lumMod val="65000"/>
                    <a:lumOff val="35000"/>
                  </a:schemeClr>
                </a:solidFill>
                <a:latin typeface="Calibri" panose="020F0502020204030204" pitchFamily="34" charset="0"/>
                <a:cs typeface="Calibri" panose="020F0502020204030204" pitchFamily="34" charset="0"/>
              </a:rPr>
              <a:t>يتواصل المتعامل مع الخط الساخن للمساعدة عن طريق مكالمة هاتفية</a:t>
            </a:r>
          </a:p>
        </p:txBody>
      </p:sp>
      <p:sp>
        <p:nvSpPr>
          <p:cNvPr id="28" name="أول مبادرة من نوعها على صعيد العمل الثقافي المشترك في الدولة، تضم المجالس في عضويتها المؤسسات الحكومية محلياً واتحادياً إضافة إلى المؤسسات الثقافية الخاصة في الدولة.">
            <a:extLst>
              <a:ext uri="{FF2B5EF4-FFF2-40B4-BE49-F238E27FC236}">
                <a16:creationId xmlns:a16="http://schemas.microsoft.com/office/drawing/2014/main" id="{E169D820-783A-9C40-BB95-98B6D34F83A5}"/>
              </a:ext>
            </a:extLst>
          </p:cNvPr>
          <p:cNvSpPr txBox="1"/>
          <p:nvPr/>
        </p:nvSpPr>
        <p:spPr>
          <a:xfrm>
            <a:off x="1846403" y="2727196"/>
            <a:ext cx="8079235" cy="400110"/>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45720" bIns="45720">
            <a:spAutoFit/>
          </a:bodyPr>
          <a:lstStyle>
            <a:lvl1pPr algn="r" defTabSz="457200" rtl="1">
              <a:defRPr sz="3200">
                <a:latin typeface="Dubai Bold"/>
                <a:ea typeface="Dubai Bold"/>
                <a:cs typeface="Dubai Bold"/>
                <a:sym typeface="Dubai Bold"/>
              </a:defRPr>
            </a:lvl1pPr>
          </a:lstStyle>
          <a:p>
            <a:r>
              <a:rPr lang="ar-AE" sz="2000" dirty="0">
                <a:solidFill>
                  <a:schemeClr val="tx1">
                    <a:lumMod val="65000"/>
                    <a:lumOff val="35000"/>
                  </a:schemeClr>
                </a:solidFill>
                <a:latin typeface="Calibri" panose="020F0502020204030204" pitchFamily="34" charset="0"/>
                <a:cs typeface="Calibri" panose="020F0502020204030204" pitchFamily="34" charset="0"/>
              </a:rPr>
              <a:t>يصف الموظف المشكلة التي يعانيها أو الحالة النفسية </a:t>
            </a:r>
            <a:endParaRPr lang="en-US" sz="20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15" name="Rectangle 14">
            <a:extLst>
              <a:ext uri="{FF2B5EF4-FFF2-40B4-BE49-F238E27FC236}">
                <a16:creationId xmlns:a16="http://schemas.microsoft.com/office/drawing/2014/main" id="{1C1B0C5D-1A8A-C640-9D53-73036B704E19}"/>
              </a:ext>
            </a:extLst>
          </p:cNvPr>
          <p:cNvSpPr/>
          <p:nvPr/>
        </p:nvSpPr>
        <p:spPr>
          <a:xfrm>
            <a:off x="9925638" y="3465645"/>
            <a:ext cx="188559" cy="188559"/>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p>
        </p:txBody>
      </p:sp>
      <p:sp>
        <p:nvSpPr>
          <p:cNvPr id="17" name="أول مبادرة من نوعها على صعيد العمل الثقافي المشترك في الدولة، تضم المجالس في عضويتها المؤسسات الحكومية محلياً واتحادياً إضافة إلى المؤسسات الثقافية الخاصة في الدولة.">
            <a:extLst>
              <a:ext uri="{FF2B5EF4-FFF2-40B4-BE49-F238E27FC236}">
                <a16:creationId xmlns:a16="http://schemas.microsoft.com/office/drawing/2014/main" id="{E169D820-783A-9C40-BB95-98B6D34F83A5}"/>
              </a:ext>
            </a:extLst>
          </p:cNvPr>
          <p:cNvSpPr txBox="1"/>
          <p:nvPr/>
        </p:nvSpPr>
        <p:spPr>
          <a:xfrm>
            <a:off x="1846403" y="3359869"/>
            <a:ext cx="8079235" cy="400110"/>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45720" bIns="45720">
            <a:spAutoFit/>
          </a:bodyPr>
          <a:lstStyle>
            <a:lvl1pPr algn="r" defTabSz="457200" rtl="1">
              <a:defRPr sz="3200">
                <a:latin typeface="Dubai Bold"/>
                <a:ea typeface="Dubai Bold"/>
                <a:cs typeface="Dubai Bold"/>
                <a:sym typeface="Dubai Bold"/>
              </a:defRPr>
            </a:lvl1pPr>
          </a:lstStyle>
          <a:p>
            <a:r>
              <a:rPr lang="ar-AE" sz="2000" dirty="0">
                <a:solidFill>
                  <a:schemeClr val="tx1">
                    <a:lumMod val="65000"/>
                    <a:lumOff val="35000"/>
                  </a:schemeClr>
                </a:solidFill>
                <a:latin typeface="Calibri" panose="020F0502020204030204" pitchFamily="34" charset="0"/>
                <a:cs typeface="Calibri" panose="020F0502020204030204" pitchFamily="34" charset="0"/>
              </a:rPr>
              <a:t>يرد المعالج النفسي على المتعامل و يتم تصنيف الاستشارات حسب درجة الاستعجال والخطورة</a:t>
            </a:r>
            <a:endParaRPr lang="en-US" sz="20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1C1B0C5D-1A8A-C640-9D53-73036B704E19}"/>
              </a:ext>
            </a:extLst>
          </p:cNvPr>
          <p:cNvSpPr/>
          <p:nvPr/>
        </p:nvSpPr>
        <p:spPr>
          <a:xfrm>
            <a:off x="9925638" y="3963318"/>
            <a:ext cx="188559" cy="188559"/>
          </a:xfrm>
          <a:prstGeom prst="rect">
            <a:avLst/>
          </a:prstGeom>
          <a:solidFill>
            <a:srgbClr val="3B577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AE"/>
          </a:p>
        </p:txBody>
      </p:sp>
      <p:sp>
        <p:nvSpPr>
          <p:cNvPr id="19" name="أول مبادرة من نوعها على صعيد العمل الثقافي المشترك في الدولة، تضم المجالس في عضويتها المؤسسات الحكومية محلياً واتحادياً إضافة إلى المؤسسات الثقافية الخاصة في الدولة.">
            <a:extLst>
              <a:ext uri="{FF2B5EF4-FFF2-40B4-BE49-F238E27FC236}">
                <a16:creationId xmlns:a16="http://schemas.microsoft.com/office/drawing/2014/main" id="{E169D820-783A-9C40-BB95-98B6D34F83A5}"/>
              </a:ext>
            </a:extLst>
          </p:cNvPr>
          <p:cNvSpPr txBox="1"/>
          <p:nvPr/>
        </p:nvSpPr>
        <p:spPr>
          <a:xfrm>
            <a:off x="1863666" y="3824950"/>
            <a:ext cx="8079235" cy="707886"/>
          </a:xfrm>
          <a:prstGeom prst="rect">
            <a:avLst/>
          </a:prstGeom>
          <a:ln w="254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45720" bIns="45720">
            <a:spAutoFit/>
          </a:bodyPr>
          <a:lstStyle>
            <a:lvl1pPr algn="r" defTabSz="457200" rtl="1">
              <a:defRPr sz="3200">
                <a:latin typeface="Dubai Bold"/>
                <a:ea typeface="Dubai Bold"/>
                <a:cs typeface="Dubai Bold"/>
                <a:sym typeface="Dubai Bold"/>
              </a:defRPr>
            </a:lvl1pPr>
          </a:lstStyle>
          <a:p>
            <a:r>
              <a:rPr lang="ar-AE" sz="2000" dirty="0">
                <a:solidFill>
                  <a:schemeClr val="tx1">
                    <a:lumMod val="65000"/>
                    <a:lumOff val="35000"/>
                  </a:schemeClr>
                </a:solidFill>
                <a:latin typeface="Calibri" panose="020F0502020204030204" pitchFamily="34" charset="0"/>
                <a:cs typeface="Calibri" panose="020F0502020204030204" pitchFamily="34" charset="0"/>
              </a:rPr>
              <a:t>وفقاً لتصنيف حالة المتعامل يتم تقديم الخدمة عن طريق المشورة النفسية أو إحالتها إلى عيادة التطبيب النفسي عن بعد لمقابلة الطبيب النفسي إن لزم، أو توجيهها لقسم الطوارئ بالمستشفى. </a:t>
            </a:r>
          </a:p>
        </p:txBody>
      </p:sp>
    </p:spTree>
    <p:extLst>
      <p:ext uri="{BB962C8B-B14F-4D97-AF65-F5344CB8AC3E}">
        <p14:creationId xmlns:p14="http://schemas.microsoft.com/office/powerpoint/2010/main" val="2941842071"/>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3459</TotalTime>
  <Words>225</Words>
  <Application>Microsoft Office PowerPoint</Application>
  <PresentationFormat>Widescreen</PresentationFormat>
  <Paragraphs>35</Paragraphs>
  <Slides>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Arial</vt:lpstr>
      <vt:lpstr>Calibri</vt:lpstr>
      <vt:lpstr>Calibri Light</vt:lpstr>
      <vt:lpstr>Helvetica Neue</vt:lpstr>
      <vt:lpstr>Helvetica Neue Light</vt:lpstr>
      <vt:lpstr>Helvetica Neue Medium</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Fatima Obaid AlMatrooshi</dc:creator>
  <cp:lastModifiedBy>Dr. Noor Majed Al Mheiri</cp:lastModifiedBy>
  <cp:revision>204</cp:revision>
  <dcterms:created xsi:type="dcterms:W3CDTF">2021-05-18T05:19:45Z</dcterms:created>
  <dcterms:modified xsi:type="dcterms:W3CDTF">2026-03-02T07:45:42Z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96ad74c-a235-47e7-a91d-3632a6f1d5fb_Enabled">
    <vt:lpwstr>true</vt:lpwstr>
  </property>
  <property fmtid="{D5CDD505-2E9C-101B-9397-08002B2CF9AE}" pid="3" name="MSIP_Label_096ad74c-a235-47e7-a91d-3632a6f1d5fb_SetDate">
    <vt:lpwstr>2026-03-02T07:43:24Z</vt:lpwstr>
  </property>
  <property fmtid="{D5CDD505-2E9C-101B-9397-08002B2CF9AE}" pid="4" name="MSIP_Label_096ad74c-a235-47e7-a91d-3632a6f1d5fb_Method">
    <vt:lpwstr>Privileged</vt:lpwstr>
  </property>
  <property fmtid="{D5CDD505-2E9C-101B-9397-08002B2CF9AE}" pid="5" name="MSIP_Label_096ad74c-a235-47e7-a91d-3632a6f1d5fb_Name">
    <vt:lpwstr>Internal</vt:lpwstr>
  </property>
  <property fmtid="{D5CDD505-2E9C-101B-9397-08002B2CF9AE}" pid="6" name="MSIP_Label_096ad74c-a235-47e7-a91d-3632a6f1d5fb_SiteId">
    <vt:lpwstr>988f94be-7208-4701-8289-28a718608374</vt:lpwstr>
  </property>
  <property fmtid="{D5CDD505-2E9C-101B-9397-08002B2CF9AE}" pid="7" name="MSIP_Label_096ad74c-a235-47e7-a91d-3632a6f1d5fb_ActionId">
    <vt:lpwstr>762a92b1-3833-456d-a271-794ba994720f</vt:lpwstr>
  </property>
  <property fmtid="{D5CDD505-2E9C-101B-9397-08002B2CF9AE}" pid="8" name="MSIP_Label_096ad74c-a235-47e7-a91d-3632a6f1d5fb_ContentBits">
    <vt:lpwstr>3</vt:lpwstr>
  </property>
  <property fmtid="{D5CDD505-2E9C-101B-9397-08002B2CF9AE}" pid="9" name="ClassificationContentMarkingFooterLocations">
    <vt:lpwstr>Office Theme:8</vt:lpwstr>
  </property>
  <property fmtid="{D5CDD505-2E9C-101B-9397-08002B2CF9AE}" pid="10" name="ClassificationContentMarkingFooterText">
    <vt:lpwstr>Classification: Internal </vt:lpwstr>
  </property>
</Properties>
</file>