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93D7"/>
    <a:srgbClr val="F1EEF4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تخدير  كلى
General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Sheet1!$B$2</c:f>
              <c:numCache>
                <c:formatCode>#,##0</c:formatCode>
                <c:ptCount val="1"/>
                <c:pt idx="0">
                  <c:v>9714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E-4B7D-86DF-17D3A8306A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تخدير موضعى
Local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Sheet1!$C$2</c:f>
              <c:numCache>
                <c:formatCode>#,##0</c:formatCode>
                <c:ptCount val="1"/>
                <c:pt idx="0">
                  <c:v>3890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7E-4B7D-86DF-17D3A8306A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تخدير العصب
Nerve Block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Sheet1!$D$2</c:f>
              <c:numCache>
                <c:formatCode>#,##0</c:formatCode>
                <c:ptCount val="1"/>
                <c:pt idx="0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7E-4B7D-86DF-17D3A8306A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بدون تخدير
No Anesthesia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Sheet1!$E$2</c:f>
              <c:numCache>
                <c:formatCode>#,##0</c:formatCode>
                <c:ptCount val="1"/>
                <c:pt idx="0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7E-4B7D-86DF-17D3A8306A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تخدير تسكين الألم
Sedation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Sheet1!$F$2</c:f>
              <c:numCache>
                <c:formatCode>#,##0</c:formatCode>
                <c:ptCount val="1"/>
                <c:pt idx="0">
                  <c:v>1883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7E-4B7D-86DF-17D3A8306A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تخدير نصفى
Spinal &amp; epidural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en-US" sz="2000" b="1" i="0" u="none" strike="noStrike" kern="1200" baseline="0">
                    <a:solidFill>
                      <a:schemeClr val="tx2"/>
                    </a:solidFill>
                    <a:latin typeface="Lato Light" panose="020F0502020204030203" pitchFamily="34" charset="0"/>
                    <a:ea typeface="Lato Light" panose="020F0502020204030203" pitchFamily="34" charset="0"/>
                    <a:cs typeface="Lato Light" panose="020F0502020204030203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 الإجراءات الجراحية حسب نوع التخدير  2020
 Surgical Procedures by Type of Anesthesia</c:v>
                </c:pt>
              </c:strCache>
            </c:strRef>
          </c:cat>
          <c:val>
            <c:numRef>
              <c:f>Sheet1!$G$2</c:f>
              <c:numCache>
                <c:formatCode>#,##0</c:formatCode>
                <c:ptCount val="1"/>
                <c:pt idx="0">
                  <c:v>2645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7E-4B7D-86DF-17D3A8306A9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72"/>
        <c:overlap val="-22"/>
        <c:axId val="683248432"/>
        <c:axId val="683240592"/>
      </c:barChart>
      <c:catAx>
        <c:axId val="68324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cap="none" spc="0" normalizeH="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0592"/>
        <c:crosses val="autoZero"/>
        <c:auto val="1"/>
        <c:lblAlgn val="ctr"/>
        <c:lblOffset val="100"/>
        <c:noMultiLvlLbl val="0"/>
      </c:catAx>
      <c:valAx>
        <c:axId val="68324059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2"/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8324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07942029636017"/>
          <c:y val="0.24452081687867869"/>
          <c:w val="0.28066925135640103"/>
          <c:h val="0.519433152884884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1" i="0" u="none" strike="noStrike" kern="1200" baseline="0">
              <a:solidFill>
                <a:schemeClr val="tx2"/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800" b="0" i="0">
          <a:solidFill>
            <a:schemeClr val="bg1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الإجراءات الجراحية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 </a:t>
            </a:r>
            <a:r>
              <a:rPr lang="ar-AE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حسب نوع التخدير  </a:t>
            </a: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2020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  <a:p>
            <a:pPr algn="ctr">
              <a:defRPr lang="ar-AE" sz="2000" b="1" i="0" u="none" strike="noStrike" kern="1200" cap="none" spc="0" normalizeH="0" baseline="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r>
              <a:rPr lang="en-US" sz="2000" b="1" i="0" u="none" strike="noStrike" kern="1200" cap="none" spc="0" normalizeH="0" baseline="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rPr>
              <a:t>Surgical Procedures by Type of Anesthesia</a:t>
            </a:r>
            <a:endParaRPr lang="ar-AE" sz="2000" b="1" i="0" u="none" strike="noStrike" kern="1200" cap="none" spc="0" normalizeH="0" baseline="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8891665074778164"/>
          <c:y val="0.9188794825335473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962888325006509"/>
          <c:y val="1.7305265825368808E-2"/>
          <c:w val="0.81445630254199508"/>
          <c:h val="0.804992183756015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نوع التخدير
Type of Anaesthsia</c:v>
                </c:pt>
              </c:strCache>
            </c:strRef>
          </c:tx>
          <c:spPr>
            <a:ln w="60325">
              <a:solidFill>
                <a:schemeClr val="accent1">
                  <a:alpha val="81000"/>
                </a:schemeClr>
              </a:solidFill>
            </a:ln>
          </c:spPr>
          <c:marker>
            <c:spPr>
              <a:solidFill>
                <a:schemeClr val="accent4">
                  <a:lumMod val="75000"/>
                </a:schemeClr>
              </a:solidFill>
            </c:spPr>
          </c:marker>
          <c:dPt>
            <c:idx val="0"/>
            <c:bubble3D val="0"/>
            <c:spPr>
              <a:ln w="60325">
                <a:solidFill>
                  <a:schemeClr val="accent1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65-4F73-9D86-7995225FD446}"/>
              </c:ext>
            </c:extLst>
          </c:dPt>
          <c:dPt>
            <c:idx val="1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lumMod val="75000"/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lumMod val="75000"/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65-4F73-9D86-7995225FD446}"/>
              </c:ext>
            </c:extLst>
          </c:dPt>
          <c:dPt>
            <c:idx val="2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65-4F73-9D86-7995225FD446}"/>
              </c:ext>
            </c:extLst>
          </c:dPt>
          <c:dPt>
            <c:idx val="3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65-4F73-9D86-7995225FD446}"/>
              </c:ext>
            </c:extLst>
          </c:dPt>
          <c:dPt>
            <c:idx val="4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865-4F73-9D86-7995225FD446}"/>
              </c:ext>
            </c:extLst>
          </c:dPt>
          <c:dPt>
            <c:idx val="5"/>
            <c:marker>
              <c:spPr>
                <a:solidFill>
                  <a:schemeClr val="accent4">
                    <a:lumMod val="75000"/>
                  </a:schemeClr>
                </a:solidFill>
                <a:ln>
                  <a:solidFill>
                    <a:schemeClr val="accent2">
                      <a:alpha val="81000"/>
                    </a:schemeClr>
                  </a:solidFill>
                </a:ln>
              </c:spPr>
            </c:marker>
            <c:bubble3D val="0"/>
            <c:spPr>
              <a:ln w="60325">
                <a:solidFill>
                  <a:schemeClr val="accent2">
                    <a:alpha val="81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865-4F73-9D86-7995225FD446}"/>
              </c:ext>
            </c:extLst>
          </c:dPt>
          <c:dLbls>
            <c:dLbl>
              <c:idx val="1"/>
              <c:layout>
                <c:manualLayout>
                  <c:x val="-1.3937637038767749E-2"/>
                  <c:y val="-5.49246432580643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65-4F73-9D86-7995225FD446}"/>
                </c:ext>
              </c:extLst>
            </c:dLbl>
            <c:dLbl>
              <c:idx val="2"/>
              <c:layout>
                <c:manualLayout>
                  <c:x val="-2.402604963800075E-2"/>
                  <c:y val="-4.93626540673742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865-4F73-9D86-7995225FD446}"/>
                </c:ext>
              </c:extLst>
            </c:dLbl>
            <c:spPr>
              <a:noFill/>
              <a:ln>
                <a:solidFill>
                  <a:schemeClr val="accent2"/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تخدير  كلى
General</c:v>
                </c:pt>
                <c:pt idx="1">
                  <c:v>تخدير موضعى
Local</c:v>
                </c:pt>
                <c:pt idx="2">
                  <c:v>تخدير العصب
Nerve Block</c:v>
                </c:pt>
                <c:pt idx="3">
                  <c:v>بدون تخدير
No Anesthesia</c:v>
                </c:pt>
                <c:pt idx="4">
                  <c:v>تخدير تسكين الألم
Sedation</c:v>
                </c:pt>
                <c:pt idx="5">
                  <c:v>تخدير نصفى
Spinal &amp; epidural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0.52228614441636645</c:v>
                </c:pt>
                <c:pt idx="1">
                  <c:v>0.20915102962524867</c:v>
                </c:pt>
                <c:pt idx="2">
                  <c:v>1.5968600462390452E-2</c:v>
                </c:pt>
                <c:pt idx="3">
                  <c:v>9.14027635894403E-3</c:v>
                </c:pt>
                <c:pt idx="4">
                  <c:v>0.10124200225818593</c:v>
                </c:pt>
                <c:pt idx="5">
                  <c:v>0.14221194687886446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865-4F73-9D86-7995225FD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2579056"/>
        <c:axId val="1273772528"/>
      </c:lineChart>
      <c:catAx>
        <c:axId val="152257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273772528"/>
        <c:crosses val="autoZero"/>
        <c:auto val="1"/>
        <c:lblAlgn val="ctr"/>
        <c:lblOffset val="100"/>
        <c:noMultiLvlLbl val="0"/>
      </c:catAx>
      <c:valAx>
        <c:axId val="1273772528"/>
        <c:scaling>
          <c:orientation val="minMax"/>
        </c:scaling>
        <c:delete val="0"/>
        <c:axPos val="l"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22579056"/>
        <c:crosses val="autoZero"/>
        <c:crossBetween val="between"/>
      </c:valAx>
      <c:spPr>
        <a:noFill/>
        <a:ln>
          <a:noFill/>
        </a:ln>
        <a:effectLst/>
        <a:sp3d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cap="sq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1041E38-6BEF-43C6-B19D-1DF3CCD0AE27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4F28FBB-4CA7-4615-851B-2FFF6F0B8DD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350">
            <a:extLst>
              <a:ext uri="{FF2B5EF4-FFF2-40B4-BE49-F238E27FC236}">
                <a16:creationId xmlns:a16="http://schemas.microsoft.com/office/drawing/2014/main" id="{D49DAC48-15AD-462E-8A6D-D54AED00D59A}"/>
              </a:ext>
            </a:extLst>
          </p:cNvPr>
          <p:cNvSpPr txBox="1"/>
          <p:nvPr/>
        </p:nvSpPr>
        <p:spPr>
          <a:xfrm>
            <a:off x="3682263" y="1537531"/>
            <a:ext cx="1754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نوع التخدير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</a:rPr>
              <a:t>2020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  <p:sp>
        <p:nvSpPr>
          <p:cNvPr id="23" name="CuadroTexto 350">
            <a:extLst>
              <a:ext uri="{FF2B5EF4-FFF2-40B4-BE49-F238E27FC236}">
                <a16:creationId xmlns:a16="http://schemas.microsoft.com/office/drawing/2014/main" id="{766105DA-4C97-43B4-A9EE-9B4601067294}"/>
              </a:ext>
            </a:extLst>
          </p:cNvPr>
          <p:cNvSpPr txBox="1"/>
          <p:nvPr/>
        </p:nvSpPr>
        <p:spPr>
          <a:xfrm>
            <a:off x="4399132" y="2122306"/>
            <a:ext cx="16113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Number of Surgical Procedures by Type of Anesthesia 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2020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2E01805-DE72-408C-81A8-65F47F89A7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8479355"/>
              </p:ext>
            </p:extLst>
          </p:nvPr>
        </p:nvGraphicFramePr>
        <p:xfrm>
          <a:off x="1200462" y="3487479"/>
          <a:ext cx="8798304" cy="920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Rectangle 40">
            <a:extLst>
              <a:ext uri="{FF2B5EF4-FFF2-40B4-BE49-F238E27FC236}">
                <a16:creationId xmlns:a16="http://schemas.microsoft.com/office/drawing/2014/main" id="{0EB1487E-33CF-47B0-B593-53B040A638F5}"/>
              </a:ext>
            </a:extLst>
          </p:cNvPr>
          <p:cNvSpPr/>
          <p:nvPr/>
        </p:nvSpPr>
        <p:spPr>
          <a:xfrm>
            <a:off x="11305671" y="8956289"/>
            <a:ext cx="2171215" cy="701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BBE2D48-641D-4453-BC15-A4D4004882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4430333"/>
              </p:ext>
            </p:extLst>
          </p:nvPr>
        </p:nvGraphicFramePr>
        <p:xfrm>
          <a:off x="10277061" y="3487479"/>
          <a:ext cx="13139530" cy="9133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112672</TotalTime>
  <Words>30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18897</cp:revision>
  <dcterms:created xsi:type="dcterms:W3CDTF">2014-11-12T21:47:38Z</dcterms:created>
  <dcterms:modified xsi:type="dcterms:W3CDTF">2022-06-14T06:20:08Z</dcterms:modified>
  <cp:category/>
</cp:coreProperties>
</file>