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0" r:id="rId1"/>
  </p:sldMasterIdLst>
  <p:notesMasterIdLst>
    <p:notesMasterId r:id="rId3"/>
  </p:notesMasterIdLst>
  <p:sldIdLst>
    <p:sldId id="4385" r:id="rId2"/>
  </p:sldIdLst>
  <p:sldSz cx="24377650" cy="13716000"/>
  <p:notesSz cx="6858000" cy="9144000"/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5" pos="14470" userDrawn="1">
          <p15:clr>
            <a:srgbClr val="A4A3A4"/>
          </p15:clr>
        </p15:guide>
        <p15:guide id="52" pos="7678" userDrawn="1">
          <p15:clr>
            <a:srgbClr val="A4A3A4"/>
          </p15:clr>
        </p15:guide>
        <p15:guide id="53" orient="horz" pos="4320" userDrawn="1">
          <p15:clr>
            <a:srgbClr val="A4A3A4"/>
          </p15:clr>
        </p15:guide>
        <p15:guide id="55" pos="12526" userDrawn="1">
          <p15:clr>
            <a:srgbClr val="A4A3A4"/>
          </p15:clr>
        </p15:guide>
        <p15:guide id="56" orient="horz" pos="69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EEF4"/>
    <a:srgbClr val="5693D7"/>
    <a:srgbClr val="BDDB90"/>
    <a:srgbClr val="337EBF"/>
    <a:srgbClr val="FAE28A"/>
    <a:srgbClr val="8F5722"/>
    <a:srgbClr val="6C421D"/>
    <a:srgbClr val="FFC48E"/>
    <a:srgbClr val="FFBE76"/>
    <a:srgbClr val="DBF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38338" autoAdjust="0"/>
  </p:normalViewPr>
  <p:slideViewPr>
    <p:cSldViewPr snapToGrid="0" snapToObjects="1">
      <p:cViewPr varScale="1">
        <p:scale>
          <a:sx n="40" d="100"/>
          <a:sy n="40" d="100"/>
        </p:scale>
        <p:origin x="124" y="60"/>
      </p:cViewPr>
      <p:guideLst>
        <p:guide pos="14470"/>
        <p:guide pos="7678"/>
        <p:guide orient="horz" pos="4320"/>
        <p:guide pos="12526"/>
        <p:guide orient="horz" pos="6984"/>
      </p:guideLst>
    </p:cSldViewPr>
  </p:slideViewPr>
  <p:notesTextViewPr>
    <p:cViewPr>
      <p:scale>
        <a:sx n="20" d="100"/>
        <a:sy n="2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ar-A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</a:t>
            </a:r>
            <a:r>
              <a:rPr lang="ar-SA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en-US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>
        <c:manualLayout>
          <c:xMode val="edge"/>
          <c:yMode val="edge"/>
          <c:x val="1.2622020250134328E-2"/>
          <c:y val="0.92291908437404857"/>
        </c:manualLayout>
      </c:layout>
      <c:overlay val="0"/>
      <c:spPr>
        <a:noFill/>
        <a:ln>
          <a:solidFill>
            <a:schemeClr val="accent2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spc="120" normalizeH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75"/>
      <c:rotY val="2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6093700567922972"/>
          <c:y val="4.7137663979180976E-2"/>
          <c:w val="0.63132920029799811"/>
          <c:h val="0.91386575499092959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2024</c:v>
                </c:pt>
              </c:strCache>
            </c:strRef>
          </c:tx>
          <c:explosion val="4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7BB9-438C-BEF0-C6CEB70BCBA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79FC-45A8-B671-A179C3B7F5D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7BB9-438C-BEF0-C6CEB70BCBAC}"/>
              </c:ext>
            </c:extLst>
          </c:dPt>
          <c:dPt>
            <c:idx val="3"/>
            <c:bubble3D val="0"/>
            <c:spPr>
              <a:solidFill>
                <a:schemeClr val="accent3">
                  <a:lumMod val="75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79FC-45A8-B671-A179C3B7F5D9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9-7BB9-438C-BEF0-C6CEB70BCBAC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B-7BB9-438C-BEF0-C6CEB70BCBAC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D-7BB9-438C-BEF0-C6CEB70BCBAC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F-7BB9-438C-BEF0-C6CEB70BCBAC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1-7BB9-438C-BEF0-C6CEB70BCBAC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3-7BB9-438C-BEF0-C6CEB70BCBAC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4-79FC-45A8-B671-A179C3B7F5D9}"/>
              </c:ext>
            </c:extLst>
          </c:dPt>
          <c:dLbls>
            <c:dLbl>
              <c:idx val="0"/>
              <c:layout>
                <c:manualLayout>
                  <c:x val="-8.4892999538882657E-2"/>
                  <c:y val="-6.1265347695229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BB9-438C-BEF0-C6CEB70BCBAC}"/>
                </c:ext>
              </c:extLst>
            </c:dLbl>
            <c:dLbl>
              <c:idx val="1"/>
              <c:layout>
                <c:manualLayout>
                  <c:x val="0.1033827996765368"/>
                  <c:y val="-9.1899151175350149E-2"/>
                </c:manualLayout>
              </c:layout>
              <c:tx>
                <c:rich>
                  <a:bodyPr/>
                  <a:lstStyle/>
                  <a:p>
                    <a:fld id="{3A538DBF-3EFF-4222-86C5-91CE8546638B}" type="VALUE">
                      <a:rPr lang="en-US">
                        <a:solidFill>
                          <a:schemeClr val="bg1"/>
                        </a:solidFill>
                      </a:rPr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79FC-45A8-B671-A179C3B7F5D9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6CE7134A-C04D-4C50-BFD9-0E8EC412FC24}" type="VALUE">
                      <a:rPr lang="en-US">
                        <a:solidFill>
                          <a:schemeClr val="tx2">
                            <a:lumMod val="75000"/>
                          </a:schemeClr>
                        </a:solidFill>
                      </a:rPr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79FC-45A8-B671-A179C3B7F5D9}"/>
                </c:ext>
              </c:extLst>
            </c:dLbl>
            <c:dLbl>
              <c:idx val="10"/>
              <c:layout>
                <c:manualLayout>
                  <c:x val="3.0168487916902966E-3"/>
                  <c:y val="6.1449157986492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9FC-45A8-B671-A179C3B7F5D9}"/>
                </c:ext>
              </c:extLst>
            </c:dLbl>
            <c:dLbl>
              <c:idx val="11"/>
              <c:layout>
                <c:manualLayout>
                  <c:x val="-3.5598815741945504E-2"/>
                  <c:y val="-8.98103078264119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9FC-45A8-B671-A179C3B7F5D9}"/>
                </c:ext>
              </c:extLst>
            </c:dLbl>
            <c:dLbl>
              <c:idx val="12"/>
              <c:layout>
                <c:manualLayout>
                  <c:x val="4.645947139203057E-2"/>
                  <c:y val="-0.1264434597029746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9FC-45A8-B671-A179C3B7F5D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كبــــــرى
Major</c:v>
                </c:pt>
                <c:pt idx="1">
                  <c:v>صغـــرى
Minor</c:v>
                </c:pt>
                <c:pt idx="2">
                  <c:v>خاصة
Special</c:v>
                </c:pt>
              </c:strCache>
            </c:strRef>
          </c:cat>
          <c:val>
            <c:numRef>
              <c:f>Sheet1!$B$2:$B$4</c:f>
              <c:numCache>
                <c:formatCode>#,##0</c:formatCode>
                <c:ptCount val="3"/>
                <c:pt idx="0">
                  <c:v>20701</c:v>
                </c:pt>
                <c:pt idx="1">
                  <c:v>11268</c:v>
                </c:pt>
                <c:pt idx="2">
                  <c:v>2837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9FC-45A8-B671-A179C3B7F5D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787131804252365"/>
          <c:y val="0.31675679400362017"/>
          <c:w val="7.2518441141493861E-2"/>
          <c:h val="0.3064600893115684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2400" b="1" i="0" u="none" strike="noStrike" kern="1200" baseline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EFC10EE1-B198-C942-8235-326C972CBB30}" type="datetimeFigureOut">
              <a:rPr lang="en-US" smtClean="0"/>
              <a:pPr/>
              <a:t>2/21/2025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1pPr>
    <a:lvl2pPr marL="914217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2pPr>
    <a:lvl3pPr marL="1828434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3pPr>
    <a:lvl4pPr marL="2742651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4pPr>
    <a:lvl5pPr marL="3656868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5pPr>
    <a:lvl6pPr marL="4571086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id:image004.png@01D828B0.313CC150">
            <a:extLst>
              <a:ext uri="{FF2B5EF4-FFF2-40B4-BE49-F238E27FC236}">
                <a16:creationId xmlns:a16="http://schemas.microsoft.com/office/drawing/2014/main" id="{EC913289-2D42-4C4D-AF7D-9DCB23791A1B}"/>
              </a:ext>
            </a:extLst>
          </p:cNvPr>
          <p:cNvPicPr/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981"/>
          <a:stretch/>
        </p:blipFill>
        <p:spPr bwMode="auto">
          <a:xfrm>
            <a:off x="935359" y="88494"/>
            <a:ext cx="5329253" cy="129283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cid:image004.png@01D828B0.313CC150">
            <a:extLst>
              <a:ext uri="{FF2B5EF4-FFF2-40B4-BE49-F238E27FC236}">
                <a16:creationId xmlns:a16="http://schemas.microsoft.com/office/drawing/2014/main" id="{084222A5-9465-42B7-9956-DEADE934C341}"/>
              </a:ext>
            </a:extLst>
          </p:cNvPr>
          <p:cNvPicPr/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726" t="-14880" b="-1"/>
          <a:stretch/>
        </p:blipFill>
        <p:spPr bwMode="auto">
          <a:xfrm>
            <a:off x="21222405" y="107950"/>
            <a:ext cx="1793236" cy="129283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2261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5964" y="730251"/>
            <a:ext cx="21025723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2/21/2025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5097" y="12712701"/>
            <a:ext cx="8227457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16715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059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</p:sldLayoutIdLst>
  <p:hf hdr="0" ftr="0" dt="0"/>
  <p:txStyles>
    <p:titleStyle>
      <a:lvl1pPr algn="l" defTabSz="1828343" rtl="0" eaLnBrk="1" latinLnBrk="0" hangingPunct="1">
        <a:lnSpc>
          <a:spcPct val="90000"/>
        </a:lnSpc>
        <a:spcBef>
          <a:spcPct val="0"/>
        </a:spcBef>
        <a:buNone/>
        <a:defRPr sz="87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828343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None/>
        <a:defRPr sz="5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47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9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5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5027943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114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286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04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6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0857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028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20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33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Rectangle 80">
            <a:extLst>
              <a:ext uri="{FF2B5EF4-FFF2-40B4-BE49-F238E27FC236}">
                <a16:creationId xmlns:a16="http://schemas.microsoft.com/office/drawing/2014/main" id="{572477D4-1FE4-6340-9F64-B7448799D1D5}"/>
              </a:ext>
            </a:extLst>
          </p:cNvPr>
          <p:cNvSpPr/>
          <p:nvPr/>
        </p:nvSpPr>
        <p:spPr>
          <a:xfrm>
            <a:off x="1898937" y="2393944"/>
            <a:ext cx="21048454" cy="10942207"/>
          </a:xfrm>
          <a:prstGeom prst="rect">
            <a:avLst/>
          </a:prstGeom>
          <a:solidFill>
            <a:schemeClr val="bg1">
              <a:alpha val="10000"/>
            </a:schemeClr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aphicFrame>
        <p:nvGraphicFramePr>
          <p:cNvPr id="62" name="Chart 9">
            <a:extLst>
              <a:ext uri="{FF2B5EF4-FFF2-40B4-BE49-F238E27FC236}">
                <a16:creationId xmlns:a16="http://schemas.microsoft.com/office/drawing/2014/main" id="{B5AD5106-D413-FF43-8FAD-ABCFCFD5FB0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57545518"/>
              </p:ext>
            </p:extLst>
          </p:nvPr>
        </p:nvGraphicFramePr>
        <p:xfrm>
          <a:off x="1430259" y="2842140"/>
          <a:ext cx="21378506" cy="104198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5" name="CuadroTexto 350">
            <a:extLst>
              <a:ext uri="{FF2B5EF4-FFF2-40B4-BE49-F238E27FC236}">
                <a16:creationId xmlns:a16="http://schemas.microsoft.com/office/drawing/2014/main" id="{7CE5E5C1-B6C5-5A45-8BC6-78601F3CE691}"/>
              </a:ext>
            </a:extLst>
          </p:cNvPr>
          <p:cNvSpPr txBox="1"/>
          <p:nvPr/>
        </p:nvSpPr>
        <p:spPr>
          <a:xfrm>
            <a:off x="5842054" y="1655542"/>
            <a:ext cx="120012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32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</a:rPr>
              <a:t>عدد الإجراءات الجراحية حسب الحجم 202</a:t>
            </a:r>
            <a:r>
              <a:rPr lang="ar-SA" sz="32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</a:rPr>
              <a:t>4</a:t>
            </a:r>
            <a:r>
              <a:rPr lang="ar-AE" sz="32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</a:rPr>
              <a:t>  </a:t>
            </a:r>
            <a:r>
              <a:rPr lang="en-US" sz="32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</a:rPr>
              <a:t>  </a:t>
            </a:r>
            <a:endParaRPr lang="en-US" sz="32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CuadroTexto 350">
            <a:extLst>
              <a:ext uri="{FF2B5EF4-FFF2-40B4-BE49-F238E27FC236}">
                <a16:creationId xmlns:a16="http://schemas.microsoft.com/office/drawing/2014/main" id="{D82C1E28-5919-412E-97E8-831C77601E8C}"/>
              </a:ext>
            </a:extLst>
          </p:cNvPr>
          <p:cNvSpPr txBox="1"/>
          <p:nvPr/>
        </p:nvSpPr>
        <p:spPr>
          <a:xfrm>
            <a:off x="4199694" y="2183241"/>
            <a:ext cx="152860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r>
              <a:rPr lang="en-US" sz="3200" dirty="0"/>
              <a:t>Number of Surgical Procedures by size </a:t>
            </a:r>
            <a:r>
              <a:rPr lang="ar-AE" sz="3200" dirty="0"/>
              <a:t>202</a:t>
            </a:r>
            <a:r>
              <a:rPr lang="ar-SA" sz="3200" dirty="0"/>
              <a:t>4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2460675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usiness 15">
      <a:dk1>
        <a:srgbClr val="999999"/>
      </a:dk1>
      <a:lt1>
        <a:srgbClr val="FFFFFF"/>
      </a:lt1>
      <a:dk2>
        <a:srgbClr val="494949"/>
      </a:dk2>
      <a:lt2>
        <a:srgbClr val="FFFFFF"/>
      </a:lt2>
      <a:accent1>
        <a:srgbClr val="717FAC"/>
      </a:accent1>
      <a:accent2>
        <a:srgbClr val="29446F"/>
      </a:accent2>
      <a:accent3>
        <a:srgbClr val="A7CFDC"/>
      </a:accent3>
      <a:accent4>
        <a:srgbClr val="E39274"/>
      </a:accent4>
      <a:accent5>
        <a:srgbClr val="D2B9B5"/>
      </a:accent5>
      <a:accent6>
        <a:srgbClr val="717FAC"/>
      </a:accent6>
      <a:hlink>
        <a:srgbClr val="F9F98F"/>
      </a:hlink>
      <a:folHlink>
        <a:srgbClr val="FFC000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112690</TotalTime>
  <Words>20</Words>
  <Application>Microsoft Office PowerPoint</Application>
  <PresentationFormat>Custom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Montserrat Light</vt:lpstr>
      <vt:lpstr>Office Theme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admin</dc:creator>
  <cp:keywords/>
  <dc:description/>
  <cp:lastModifiedBy>Khoula Al Balushi</cp:lastModifiedBy>
  <cp:revision>18906</cp:revision>
  <dcterms:created xsi:type="dcterms:W3CDTF">2014-11-12T21:47:38Z</dcterms:created>
  <dcterms:modified xsi:type="dcterms:W3CDTF">2025-02-21T18:32:36Z</dcterms:modified>
  <cp:category/>
</cp:coreProperties>
</file>