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4"/>
  </p:sldMasterIdLst>
  <p:notesMasterIdLst>
    <p:notesMasterId r:id="rId7"/>
  </p:notesMasterIdLst>
  <p:sldIdLst>
    <p:sldId id="4407" r:id="rId5"/>
    <p:sldId id="4408" r:id="rId6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0D9"/>
    <a:srgbClr val="325277"/>
    <a:srgbClr val="053F63"/>
    <a:srgbClr val="3385B3"/>
    <a:srgbClr val="017881"/>
    <a:srgbClr val="701EE8"/>
    <a:srgbClr val="8F5722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38338" autoAdjust="0"/>
  </p:normalViewPr>
  <p:slideViewPr>
    <p:cSldViewPr snapToGrid="0" snapToObjects="1">
      <p:cViewPr varScale="1">
        <p:scale>
          <a:sx n="34" d="100"/>
          <a:sy n="34" d="100"/>
        </p:scale>
        <p:origin x="644" y="6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F5FE547C-BA6F-447A-983B-44DF546ADCF6}"/>
    <pc:docChg chg="undo modSld">
      <pc:chgData name="Khoula Al Balushi" userId="a43b42ee-d80a-402f-bd5e-a2c93b6285a1" providerId="ADAL" clId="{F5FE547C-BA6F-447A-983B-44DF546ADCF6}" dt="2025-02-05T08:54:51.130" v="88" actId="27918"/>
      <pc:docMkLst>
        <pc:docMk/>
      </pc:docMkLst>
      <pc:sldChg chg="modSp mod">
        <pc:chgData name="Khoula Al Balushi" userId="a43b42ee-d80a-402f-bd5e-a2c93b6285a1" providerId="ADAL" clId="{F5FE547C-BA6F-447A-983B-44DF546ADCF6}" dt="2025-02-05T08:54:42.678" v="86" actId="27918"/>
        <pc:sldMkLst>
          <pc:docMk/>
          <pc:sldMk cId="189826141" sldId="4407"/>
        </pc:sldMkLst>
        <pc:spChg chg="mod">
          <ac:chgData name="Khoula Al Balushi" userId="a43b42ee-d80a-402f-bd5e-a2c93b6285a1" providerId="ADAL" clId="{F5FE547C-BA6F-447A-983B-44DF546ADCF6}" dt="2025-02-05T08:27:03.535" v="40" actId="20577"/>
          <ac:spMkLst>
            <pc:docMk/>
            <pc:sldMk cId="189826141" sldId="4407"/>
            <ac:spMk id="6" creationId="{59CAB589-6F96-4E7A-8789-1D9F77402F25}"/>
          </ac:spMkLst>
        </pc:spChg>
        <pc:spChg chg="mod">
          <ac:chgData name="Khoula Al Balushi" userId="a43b42ee-d80a-402f-bd5e-a2c93b6285a1" providerId="ADAL" clId="{F5FE547C-BA6F-447A-983B-44DF546ADCF6}" dt="2025-02-05T08:27:06.334" v="41" actId="20577"/>
          <ac:spMkLst>
            <pc:docMk/>
            <pc:sldMk cId="189826141" sldId="4407"/>
            <ac:spMk id="7" creationId="{D583AC61-0D4F-4602-9A61-B20E3BC09416}"/>
          </ac:spMkLst>
        </pc:spChg>
        <pc:graphicFrameChg chg="mod">
          <ac:chgData name="Khoula Al Balushi" userId="a43b42ee-d80a-402f-bd5e-a2c93b6285a1" providerId="ADAL" clId="{F5FE547C-BA6F-447A-983B-44DF546ADCF6}" dt="2025-02-05T08:54:02.931" v="84" actId="14100"/>
          <ac:graphicFrameMkLst>
            <pc:docMk/>
            <pc:sldMk cId="189826141" sldId="4407"/>
            <ac:graphicFrameMk id="4" creationId="{56979553-9E2C-45B2-8F58-C16E08BDC6EF}"/>
          </ac:graphicFrameMkLst>
        </pc:graphicFrameChg>
      </pc:sldChg>
      <pc:sldChg chg="modSp mod">
        <pc:chgData name="Khoula Al Balushi" userId="a43b42ee-d80a-402f-bd5e-a2c93b6285a1" providerId="ADAL" clId="{F5FE547C-BA6F-447A-983B-44DF546ADCF6}" dt="2025-02-05T08:54:51.130" v="88" actId="27918"/>
        <pc:sldMkLst>
          <pc:docMk/>
          <pc:sldMk cId="1192399431" sldId="4408"/>
        </pc:sldMkLst>
        <pc:spChg chg="mod">
          <ac:chgData name="Khoula Al Balushi" userId="a43b42ee-d80a-402f-bd5e-a2c93b6285a1" providerId="ADAL" clId="{F5FE547C-BA6F-447A-983B-44DF546ADCF6}" dt="2025-02-05T08:53:31.412" v="81" actId="404"/>
          <ac:spMkLst>
            <pc:docMk/>
            <pc:sldMk cId="1192399431" sldId="4408"/>
            <ac:spMk id="6" creationId="{59CAB589-6F96-4E7A-8789-1D9F77402F25}"/>
          </ac:spMkLst>
        </pc:spChg>
        <pc:spChg chg="mod">
          <ac:chgData name="Khoula Al Balushi" userId="a43b42ee-d80a-402f-bd5e-a2c93b6285a1" providerId="ADAL" clId="{F5FE547C-BA6F-447A-983B-44DF546ADCF6}" dt="2025-02-05T08:53:26.942" v="80" actId="404"/>
          <ac:spMkLst>
            <pc:docMk/>
            <pc:sldMk cId="1192399431" sldId="4408"/>
            <ac:spMk id="7" creationId="{D583AC61-0D4F-4602-9A61-B20E3BC09416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SA" sz="3200" b="1" i="0" u="none" strike="noStrike" kern="1200" baseline="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عدد الطلبات</a:t>
            </a:r>
            <a:r>
              <a:rPr lang="ar-SA" sz="2000" dirty="0"/>
              <a:t> </a:t>
            </a:r>
            <a:endParaRPr lang="ar-SA" sz="32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</a:rPr>
              <a:t>Number of Orders</a:t>
            </a:r>
          </a:p>
        </c:rich>
      </c:tx>
      <c:layout>
        <c:manualLayout>
          <c:xMode val="edge"/>
          <c:yMode val="edge"/>
          <c:x val="0.52465375477354426"/>
          <c:y val="0.213102549785966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415436222131001"/>
          <c:y val="0.12765121026538351"/>
          <c:w val="0.61584435239433921"/>
          <c:h val="0.792639780998899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325277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Sheet1!$A$2:$A$19</c:f>
              <c:strCache>
                <c:ptCount val="18"/>
                <c:pt idx="0">
                  <c:v>مستشفى الفجيرة
Al Fujairah Hospital</c:v>
                </c:pt>
                <c:pt idx="1">
                  <c:v>مستشفى دبا الفجيرة
 Dibba Hospital</c:v>
                </c:pt>
                <c:pt idx="2">
                  <c:v>مستشفى مسافي
 Masafi Hospital</c:v>
                </c:pt>
                <c:pt idx="3">
                  <c:v>مستشفى صقر
 Saqr Hospital</c:v>
                </c:pt>
                <c:pt idx="4">
                  <c:v>مستشفى إبراهيم بن حمد عبيد الله
 Ibrahim Bin Hamad Obaid Allah Hospital</c:v>
                </c:pt>
                <c:pt idx="5">
                  <c:v>مستشفى عبدالله بن عمران للنساء والولادة والاطفال الخدج
 Abdullah Bin Omran Obstetics and Gnecology Hospital </c:v>
                </c:pt>
                <c:pt idx="6">
                  <c:v>مستشفى شعم
 Shaa'm Hospital</c:v>
                </c:pt>
                <c:pt idx="7">
                  <c:v>مستشفى ام القيوين
 Umm Al Quwain Hospital</c:v>
                </c:pt>
                <c:pt idx="8">
                  <c:v>مستشفى الشيخ خليفة
 Sheikh Khalifa Hospital</c:v>
                </c:pt>
                <c:pt idx="9">
                  <c:v>مستشفى مصفوت
 Masfout Hospital</c:v>
                </c:pt>
                <c:pt idx="10">
                  <c:v>مستشفى القاسمي 
 Al Qassimi Hospital</c:v>
                </c:pt>
                <c:pt idx="11">
                  <c:v>مستشفى القاسمي للنساء والولادة والأطفال  
  Al Qassimi Women’s and Children’s Hospital</c:v>
                </c:pt>
                <c:pt idx="12">
                  <c:v>مستشفى الكويت- الشارقة 
 Al Kuwait Hospital-Sharjah</c:v>
                </c:pt>
                <c:pt idx="13">
                  <c:v>مستشفى الذيد
 Al Dhaid Hospital</c:v>
                </c:pt>
                <c:pt idx="14">
                  <c:v>مستشفى خورفكان
 Khorfakkan Hospital</c:v>
                </c:pt>
                <c:pt idx="15">
                  <c:v>مستشفى كلباء
  Kalba Hospital</c:v>
                </c:pt>
                <c:pt idx="16">
                  <c:v>مستشفى الكويت - دبي
 Al Kuwait Hospital-Dubai</c:v>
                </c:pt>
                <c:pt idx="17">
                  <c:v>مستشفى الأمل للصحة النفسية
Al Amal Psychiatric Hospital</c:v>
                </c:pt>
              </c:strCache>
            </c:strRef>
          </c:cat>
          <c:val>
            <c:numRef>
              <c:f>Sheet1!$B$2:$B$19</c:f>
              <c:numCache>
                <c:formatCode>#,##0</c:formatCode>
                <c:ptCount val="18"/>
                <c:pt idx="0">
                  <c:v>27684</c:v>
                </c:pt>
                <c:pt idx="1">
                  <c:v>5309</c:v>
                </c:pt>
                <c:pt idx="2">
                  <c:v>1208</c:v>
                </c:pt>
                <c:pt idx="3">
                  <c:v>17025</c:v>
                </c:pt>
                <c:pt idx="4">
                  <c:v>17014</c:v>
                </c:pt>
                <c:pt idx="5">
                  <c:v>3349</c:v>
                </c:pt>
                <c:pt idx="6">
                  <c:v>287</c:v>
                </c:pt>
                <c:pt idx="7">
                  <c:v>4629</c:v>
                </c:pt>
                <c:pt idx="8">
                  <c:v>375</c:v>
                </c:pt>
                <c:pt idx="9">
                  <c:v>2</c:v>
                </c:pt>
                <c:pt idx="10">
                  <c:v>38173</c:v>
                </c:pt>
                <c:pt idx="11">
                  <c:v>11205</c:v>
                </c:pt>
                <c:pt idx="12">
                  <c:v>5268</c:v>
                </c:pt>
                <c:pt idx="13">
                  <c:v>3296</c:v>
                </c:pt>
                <c:pt idx="14">
                  <c:v>7102</c:v>
                </c:pt>
                <c:pt idx="15">
                  <c:v>7476</c:v>
                </c:pt>
                <c:pt idx="16">
                  <c:v>3864</c:v>
                </c:pt>
                <c:pt idx="17">
                  <c:v>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sz="18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5616656"/>
        <c:crosses val="autoZero"/>
        <c:auto val="1"/>
        <c:lblAlgn val="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SA" sz="3200" b="1" i="0" u="none" strike="noStrike" kern="1200" baseline="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عدد الطلبات المكتملة</a:t>
            </a:r>
            <a:endParaRPr lang="ar-SA" sz="2800" b="1" i="0" u="none" strike="noStrike" kern="1200" baseline="0" dirty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en-US" sz="3200" b="1" i="0" u="none" strike="noStrike" kern="1200" baseline="0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Number of completed Orders</a:t>
            </a:r>
            <a:endParaRPr lang="en-US" sz="3200" dirty="0">
              <a:solidFill>
                <a:schemeClr val="tx2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52465375477354426"/>
          <c:y val="0.213102549785966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7204799044669181"/>
          <c:y val="0.13598453040941072"/>
          <c:w val="0.61584435239433921"/>
          <c:h val="0.792639780998899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B5D0D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Sheet1!$A$2:$A$19</c:f>
              <c:strCache>
                <c:ptCount val="18"/>
                <c:pt idx="0">
                  <c:v>مستشفى الفجيرة
Al Fujairah Hospital</c:v>
                </c:pt>
                <c:pt idx="1">
                  <c:v>مستشفى دبا الفجيرة
 Dibba Hospital</c:v>
                </c:pt>
                <c:pt idx="2">
                  <c:v>مستشفى مسافي
 Masafi Hospital</c:v>
                </c:pt>
                <c:pt idx="3">
                  <c:v>مستشفى صقر
 Saqr Hospital</c:v>
                </c:pt>
                <c:pt idx="4">
                  <c:v>مستشفى إبراهيم بن حمد عبيد الله
 Ibrahim Bin Hamad Obaid Allah Hospital</c:v>
                </c:pt>
                <c:pt idx="5">
                  <c:v>مستشفى عبدالله بن عمران للنساء والولادة والاطفال الخدج
 Abdullah Bin Omran Obstetics and Gnecology Hospital </c:v>
                </c:pt>
                <c:pt idx="6">
                  <c:v>مستشفى شعم
 Shaa'm Hospital</c:v>
                </c:pt>
                <c:pt idx="7">
                  <c:v>مستشفى ام القيوين
 Umm Al Quwain Hospital</c:v>
                </c:pt>
                <c:pt idx="8">
                  <c:v>مستشفى الشيخ خليفة
 Sheikh Khalifa Hospital</c:v>
                </c:pt>
                <c:pt idx="9">
                  <c:v>مستشفى مصفوت
 Masfout Hospital</c:v>
                </c:pt>
                <c:pt idx="10">
                  <c:v>مستشفى القاسمي 
 Al Qassimi Hospital</c:v>
                </c:pt>
                <c:pt idx="11">
                  <c:v>مستشفى القاسمي للنساء والولادة والأطفال  
  Al Qassimi Women’s and Children’s Hospital</c:v>
                </c:pt>
                <c:pt idx="12">
                  <c:v>مستشفى الكويت- الشارقة 
 Al Kuwait Hospital-Sharjah</c:v>
                </c:pt>
                <c:pt idx="13">
                  <c:v>مستشفى الذيد
 Al Dhaid Hospital</c:v>
                </c:pt>
                <c:pt idx="14">
                  <c:v>مستشفى خورفكان
 Khorfakkan Hospital</c:v>
                </c:pt>
                <c:pt idx="15">
                  <c:v>مستشفى كلباء
  Kalba Hospital</c:v>
                </c:pt>
                <c:pt idx="16">
                  <c:v>مستشفى الكويت - دبي
 Al Kuwait Hospital-Dubai</c:v>
                </c:pt>
                <c:pt idx="17">
                  <c:v>مستشفى الأمل للصحة النفسية
Al Amal Psychiatric Hospital</c:v>
                </c:pt>
              </c:strCache>
            </c:strRef>
          </c:cat>
          <c:val>
            <c:numRef>
              <c:f>Sheet1!$B$2:$B$19</c:f>
              <c:numCache>
                <c:formatCode>#,##0</c:formatCode>
                <c:ptCount val="18"/>
                <c:pt idx="0">
                  <c:v>14745</c:v>
                </c:pt>
                <c:pt idx="1">
                  <c:v>1365</c:v>
                </c:pt>
                <c:pt idx="2">
                  <c:v>375</c:v>
                </c:pt>
                <c:pt idx="3">
                  <c:v>6774</c:v>
                </c:pt>
                <c:pt idx="4">
                  <c:v>5155</c:v>
                </c:pt>
                <c:pt idx="5">
                  <c:v>1733</c:v>
                </c:pt>
                <c:pt idx="6">
                  <c:v>84</c:v>
                </c:pt>
                <c:pt idx="7">
                  <c:v>732</c:v>
                </c:pt>
                <c:pt idx="8">
                  <c:v>0</c:v>
                </c:pt>
                <c:pt idx="9">
                  <c:v>0</c:v>
                </c:pt>
                <c:pt idx="10">
                  <c:v>12340</c:v>
                </c:pt>
                <c:pt idx="11">
                  <c:v>4500</c:v>
                </c:pt>
                <c:pt idx="12">
                  <c:v>1367</c:v>
                </c:pt>
                <c:pt idx="13">
                  <c:v>651</c:v>
                </c:pt>
                <c:pt idx="14">
                  <c:v>2390</c:v>
                </c:pt>
                <c:pt idx="15">
                  <c:v>3321</c:v>
                </c:pt>
                <c:pt idx="16">
                  <c:v>1716</c:v>
                </c:pt>
                <c:pt idx="1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sz="18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5616656"/>
        <c:crosses val="autoZero"/>
        <c:auto val="1"/>
        <c:lblAlgn val="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888924" y="12141"/>
            <a:ext cx="1183531" cy="1402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id:image004.png@01D828B0.313CC150">
            <a:extLst>
              <a:ext uri="{FF2B5EF4-FFF2-40B4-BE49-F238E27FC236}">
                <a16:creationId xmlns:a16="http://schemas.microsoft.com/office/drawing/2014/main" id="{671C6FC4-FD8E-420C-A185-0C4D49A1BAC0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305195" y="0"/>
            <a:ext cx="4752665" cy="1386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2865708"/>
              </p:ext>
            </p:extLst>
          </p:nvPr>
        </p:nvGraphicFramePr>
        <p:xfrm>
          <a:off x="0" y="0"/>
          <a:ext cx="24117300" cy="137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6379948" y="625049"/>
            <a:ext cx="16869335" cy="1124556"/>
            <a:chOff x="3275047" y="1507756"/>
            <a:chExt cx="19041035" cy="1489162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997917" y="1507756"/>
              <a:ext cx="12381867" cy="774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الطلبات المحولة من (مراكز الرعاية الصحية الأولية إلى المستشفيات) 20</a:t>
              </a:r>
              <a:r>
                <a:rPr lang="ar-SA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24</a:t>
              </a:r>
              <a:endParaRPr lang="en-US" sz="3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3275047" y="2222546"/>
              <a:ext cx="19041035" cy="774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</a:rPr>
                <a:t>Number of Referral Order from ( Primary Healthcare Centers to Hospitals ) </a:t>
              </a:r>
              <a:r>
                <a:rPr lang="ar-SA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</a:rPr>
                <a:t>2024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2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1292553"/>
              </p:ext>
            </p:extLst>
          </p:nvPr>
        </p:nvGraphicFramePr>
        <p:xfrm>
          <a:off x="0" y="0"/>
          <a:ext cx="24377650" cy="137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6646648" y="1081162"/>
            <a:ext cx="16869335" cy="1124556"/>
            <a:chOff x="3275047" y="1507756"/>
            <a:chExt cx="19041035" cy="1489162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997917" y="1507756"/>
              <a:ext cx="12381867" cy="7743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الطلبات المحولة من (مراكز الرعاية الصحية الأولية إلى المستشفيات) 20</a:t>
              </a:r>
              <a:r>
                <a:rPr lang="ar-SA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24</a:t>
              </a:r>
              <a:endParaRPr lang="en-US" sz="28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3275047" y="2222546"/>
              <a:ext cx="19041035" cy="774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</a:rPr>
                <a:t>Number of Referral Order from ( Primary Healthcare Centers to Hospitals ) </a:t>
              </a:r>
              <a:r>
                <a:rPr lang="ar-SA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</a:rPr>
                <a:t>2024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2399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a856b6-262d-4bf7-bd43-4524b7cdc6b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A2CA669E689499923BA98F4B94722" ma:contentTypeVersion="39" ma:contentTypeDescription="Create a new document." ma:contentTypeScope="" ma:versionID="83f8c3c120e3a27d8c5b9f644197b3b9">
  <xsd:schema xmlns:xsd="http://www.w3.org/2001/XMLSchema" xmlns:xs="http://www.w3.org/2001/XMLSchema" xmlns:p="http://schemas.microsoft.com/office/2006/metadata/properties" xmlns:ns3="62fb0549-7469-4849-97e7-06014a737633" xmlns:ns4="cca856b6-262d-4bf7-bd43-4524b7cdc6b9" xmlns:ns5="9efef094-32d2-4e2e-9367-de9b8d8bb96f" targetNamespace="http://schemas.microsoft.com/office/2006/metadata/properties" ma:root="true" ma:fieldsID="07e54683bfb040b51ea541b59959f099" ns3:_="" ns4:_="" ns5:_="">
    <xsd:import namespace="62fb0549-7469-4849-97e7-06014a737633"/>
    <xsd:import namespace="cca856b6-262d-4bf7-bd43-4524b7cdc6b9"/>
    <xsd:import namespace="9efef094-32d2-4e2e-9367-de9b8d8bb96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_activity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5:MediaServiceObjectDetectorVersions" minOccurs="0"/>
                <xsd:element ref="ns5:MediaServiceSystemTags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b0549-7469-4849-97e7-06014a7376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856b6-262d-4bf7-bd43-4524b7cdc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ef094-32d2-4e2e-9367-de9b8d8bb96f" elementFormDefault="qualified">
    <xsd:import namespace="http://schemas.microsoft.com/office/2006/documentManagement/types"/>
    <xsd:import namespace="http://schemas.microsoft.com/office/infopath/2007/PartnerControls"/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A2A57C-4DA9-4F34-9252-39AF4BC65CDA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9efef094-32d2-4e2e-9367-de9b8d8bb96f"/>
    <ds:schemaRef ds:uri="cca856b6-262d-4bf7-bd43-4524b7cdc6b9"/>
    <ds:schemaRef ds:uri="http://purl.org/dc/elements/1.1/"/>
    <ds:schemaRef ds:uri="62fb0549-7469-4849-97e7-06014a737633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1486EC5-0BB2-465F-9092-5729DCF0C8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E978B0-A4EF-4EEE-A7BC-0F4F4DF9A3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fb0549-7469-4849-97e7-06014a737633"/>
    <ds:schemaRef ds:uri="cca856b6-262d-4bf7-bd43-4524b7cdc6b9"/>
    <ds:schemaRef ds:uri="9efef094-32d2-4e2e-9367-de9b8d8b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115917</TotalTime>
  <Words>66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Montserrat Light</vt:lpstr>
      <vt:lpstr>Poppins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19359</cp:revision>
  <dcterms:created xsi:type="dcterms:W3CDTF">2014-11-12T21:47:38Z</dcterms:created>
  <dcterms:modified xsi:type="dcterms:W3CDTF">2025-02-05T08:54:59Z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0x010100724A2CA669E689499923BA98F4B94722</vt:lpwstr>
  </property>
</Properties>
</file>