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93D7"/>
    <a:srgbClr val="F1EEF4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4" d="100"/>
          <a:sy n="34" d="100"/>
        </p:scale>
        <p:origin x="376" y="6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تخدير  كلى
General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2022
 Surgical Procedures by Type of Anesthesia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14484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E-4B7D-86DF-17D3A8306A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تخدير موضعى
Local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2022
 Surgical Procedures by Type of Anesthesia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6034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7E-4B7D-86DF-17D3A8306A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تخدير العصب
Nerve Block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2022
 Surgical Procedures by Type of Anesthesia</c:v>
                </c:pt>
              </c:strCache>
            </c:strRef>
          </c:cat>
          <c:val>
            <c:numRef>
              <c:f>Sheet1!$D$2</c:f>
              <c:numCache>
                <c:formatCode>#,##0</c:formatCode>
                <c:ptCount val="1"/>
                <c:pt idx="0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7E-4B7D-86DF-17D3A8306A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بدون تخدير
No Anesthesia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2022
 Surgical Procedures by Type of Anesthesia</c:v>
                </c:pt>
              </c:strCache>
            </c:strRef>
          </c:cat>
          <c:val>
            <c:numRef>
              <c:f>Sheet1!$E$2</c:f>
              <c:numCache>
                <c:formatCode>#,##0</c:formatCode>
                <c:ptCount val="1"/>
                <c:pt idx="0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7E-4B7D-86DF-17D3A8306A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تخدير تسكين الألم
Sedation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2022
 Surgical Procedures by Type of Anesthesia</c:v>
                </c:pt>
              </c:strCache>
            </c:strRef>
          </c:cat>
          <c:val>
            <c:numRef>
              <c:f>Sheet1!$F$2</c:f>
              <c:numCache>
                <c:formatCode>#,##0</c:formatCode>
                <c:ptCount val="1"/>
                <c:pt idx="0">
                  <c:v>3670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7E-4B7D-86DF-17D3A8306A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تخدير نصفى
Spinal &amp; epidural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D02-484C-89EA-90F6C973A9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2022
 Surgical Procedures by Type of Anesthesia</c:v>
                </c:pt>
              </c:strCache>
            </c:strRef>
          </c:cat>
          <c:val>
            <c:numRef>
              <c:f>Sheet1!$G$2</c:f>
              <c:numCache>
                <c:formatCode>#,##0</c:formatCode>
                <c:ptCount val="1"/>
                <c:pt idx="0">
                  <c:v>4032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7E-4B7D-86DF-17D3A8306A9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72"/>
        <c:overlap val="-22"/>
        <c:axId val="683248432"/>
        <c:axId val="683240592"/>
      </c:barChart>
      <c:catAx>
        <c:axId val="68324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cap="none" spc="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83240592"/>
        <c:crosses val="autoZero"/>
        <c:auto val="1"/>
        <c:lblAlgn val="ctr"/>
        <c:lblOffset val="100"/>
        <c:noMultiLvlLbl val="0"/>
      </c:catAx>
      <c:valAx>
        <c:axId val="68324059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8324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507942029636017"/>
          <c:y val="0.24452081687867869"/>
          <c:w val="0.28066925135640103"/>
          <c:h val="0.519433152884884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1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8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lang="ar-AE" sz="2000" b="1" i="0" u="none" strike="noStrike" kern="1200" cap="none" spc="0" normalizeH="0" baseline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r>
              <a:rPr lang="ar-AE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الإجراءات الجراحية</a:t>
            </a: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</a:t>
            </a:r>
            <a:r>
              <a:rPr lang="ar-AE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حسب نوع التخدير  </a:t>
            </a: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2022</a:t>
            </a:r>
            <a:endParaRPr lang="ar-AE" sz="2000" b="1" i="0" u="none" strike="noStrike" kern="1200" cap="none" spc="0" normalizeH="0" baseline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  <a:p>
            <a:pPr algn="ctr">
              <a:defRPr lang="ar-AE" sz="2000" b="1" i="0" u="none" strike="noStrike" kern="1200" cap="none" spc="0" normalizeH="0" baseline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Surgical Procedures by Type of Anesthesia</a:t>
            </a:r>
            <a:endParaRPr lang="ar-AE" sz="2000" b="1" i="0" u="none" strike="noStrike" kern="1200" cap="none" spc="0" normalizeH="0" baseline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8891665074778164"/>
          <c:y val="0.9188794825335473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962888325006509"/>
          <c:y val="1.7305265825368808E-2"/>
          <c:w val="0.81445630254199508"/>
          <c:h val="0.8049921837560153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نوع التخدير
Type of Anaesthsia</c:v>
                </c:pt>
              </c:strCache>
            </c:strRef>
          </c:tx>
          <c:spPr>
            <a:ln w="60325">
              <a:solidFill>
                <a:schemeClr val="accent1">
                  <a:alpha val="81000"/>
                </a:schemeClr>
              </a:solidFill>
            </a:ln>
          </c:spPr>
          <c:marker>
            <c:spPr>
              <a:solidFill>
                <a:schemeClr val="accent4">
                  <a:lumMod val="75000"/>
                </a:schemeClr>
              </a:solidFill>
            </c:spPr>
          </c:marker>
          <c:dPt>
            <c:idx val="0"/>
            <c:bubble3D val="0"/>
            <c:spPr>
              <a:ln w="60325">
                <a:solidFill>
                  <a:schemeClr val="accent1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59-4F7C-8895-4E3721D4FD8F}"/>
              </c:ext>
            </c:extLst>
          </c:dPt>
          <c:dPt>
            <c:idx val="1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lumMod val="75000"/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59-4F7C-8895-4E3721D4FD8F}"/>
              </c:ext>
            </c:extLst>
          </c:dPt>
          <c:dPt>
            <c:idx val="2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59-4F7C-8895-4E3721D4FD8F}"/>
              </c:ext>
            </c:extLst>
          </c:dPt>
          <c:dPt>
            <c:idx val="3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59-4F7C-8895-4E3721D4FD8F}"/>
              </c:ext>
            </c:extLst>
          </c:dPt>
          <c:dPt>
            <c:idx val="4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259-4F7C-8895-4E3721D4FD8F}"/>
              </c:ext>
            </c:extLst>
          </c:dPt>
          <c:dPt>
            <c:idx val="5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259-4F7C-8895-4E3721D4FD8F}"/>
              </c:ext>
            </c:extLst>
          </c:dPt>
          <c:dLbls>
            <c:dLbl>
              <c:idx val="1"/>
              <c:layout>
                <c:manualLayout>
                  <c:x val="-1.3937637038767749E-2"/>
                  <c:y val="-5.4924643258064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59-4F7C-8895-4E3721D4FD8F}"/>
                </c:ext>
              </c:extLst>
            </c:dLbl>
            <c:dLbl>
              <c:idx val="2"/>
              <c:layout>
                <c:manualLayout>
                  <c:x val="-2.402604963800075E-2"/>
                  <c:y val="-4.9362654067374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59-4F7C-8895-4E3721D4FD8F}"/>
                </c:ext>
              </c:extLst>
            </c:dLbl>
            <c:spPr>
              <a:noFill/>
              <a:ln>
                <a:solidFill>
                  <a:schemeClr val="accent2"/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تخدير  كلى
General</c:v>
                </c:pt>
                <c:pt idx="1">
                  <c:v>تخدير موضعى
Local</c:v>
                </c:pt>
                <c:pt idx="2">
                  <c:v>تخدير العصب
Nerve Block</c:v>
                </c:pt>
                <c:pt idx="3">
                  <c:v>بدون تخدير
No Anesthesia</c:v>
                </c:pt>
                <c:pt idx="4">
                  <c:v>تخدير تسكين الألم
Sedation</c:v>
                </c:pt>
                <c:pt idx="5">
                  <c:v>تخدير نصفى
Spinal &amp; epidural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0.50330113280978528</c:v>
                </c:pt>
                <c:pt idx="1">
                  <c:v>0.20967405657099172</c:v>
                </c:pt>
                <c:pt idx="2">
                  <c:v>1.3899506567516854E-2</c:v>
                </c:pt>
                <c:pt idx="3">
                  <c:v>5.4903050941691569E-3</c:v>
                </c:pt>
                <c:pt idx="4">
                  <c:v>0.12752797275696712</c:v>
                </c:pt>
                <c:pt idx="5">
                  <c:v>0.14010702620056989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259-4F7C-8895-4E3721D4F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2579056"/>
        <c:axId val="1273772528"/>
      </c:lineChart>
      <c:catAx>
        <c:axId val="1522579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273772528"/>
        <c:crosses val="autoZero"/>
        <c:auto val="1"/>
        <c:lblAlgn val="ctr"/>
        <c:lblOffset val="100"/>
        <c:noMultiLvlLbl val="0"/>
      </c:catAx>
      <c:valAx>
        <c:axId val="1273772528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522579056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cap="sq"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5C263710-FD2E-45A7-8A21-0498423122B6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808295CF-83B8-4C66-B287-6A7C81012C52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adroTexto 350">
            <a:extLst>
              <a:ext uri="{FF2B5EF4-FFF2-40B4-BE49-F238E27FC236}">
                <a16:creationId xmlns:a16="http://schemas.microsoft.com/office/drawing/2014/main" id="{D49DAC48-15AD-462E-8A6D-D54AED00D59A}"/>
              </a:ext>
            </a:extLst>
          </p:cNvPr>
          <p:cNvSpPr txBox="1"/>
          <p:nvPr/>
        </p:nvSpPr>
        <p:spPr>
          <a:xfrm>
            <a:off x="3682263" y="1537531"/>
            <a:ext cx="17546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Lato Heavy" charset="0"/>
              </a:rPr>
              <a:t>عدد الإجراءات الجراحية حسب نوع التخدير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ar-SA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Lato Heavy" charset="0"/>
              </a:rPr>
              <a:t> </a:t>
            </a: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Lato Heavy" charset="0"/>
              </a:rPr>
              <a:t>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Lato Heavy" charset="0"/>
            </a:endParaRP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766105DA-4C97-43B4-A9EE-9B4601067294}"/>
              </a:ext>
            </a:extLst>
          </p:cNvPr>
          <p:cNvSpPr txBox="1"/>
          <p:nvPr/>
        </p:nvSpPr>
        <p:spPr>
          <a:xfrm>
            <a:off x="4399132" y="2122306"/>
            <a:ext cx="16113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Number of Surgical Procedures by Type of Anesthesia 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02E01805-DE72-408C-81A8-65F47F89A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3534269"/>
              </p:ext>
            </p:extLst>
          </p:nvPr>
        </p:nvGraphicFramePr>
        <p:xfrm>
          <a:off x="1200462" y="3487479"/>
          <a:ext cx="8778426" cy="9133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Rectangle 40">
            <a:extLst>
              <a:ext uri="{FF2B5EF4-FFF2-40B4-BE49-F238E27FC236}">
                <a16:creationId xmlns:a16="http://schemas.microsoft.com/office/drawing/2014/main" id="{0EB1487E-33CF-47B0-B593-53B040A638F5}"/>
              </a:ext>
            </a:extLst>
          </p:cNvPr>
          <p:cNvSpPr/>
          <p:nvPr/>
        </p:nvSpPr>
        <p:spPr>
          <a:xfrm>
            <a:off x="11305671" y="8956289"/>
            <a:ext cx="2171215" cy="701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531E51C-8177-498F-80C3-2FAF71353A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9394578"/>
              </p:ext>
            </p:extLst>
          </p:nvPr>
        </p:nvGraphicFramePr>
        <p:xfrm>
          <a:off x="10416209" y="3487479"/>
          <a:ext cx="13000382" cy="9133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112704</TotalTime>
  <Words>32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Lato Heavy</vt:lpstr>
      <vt:lpstr>Lato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18902</cp:revision>
  <dcterms:created xsi:type="dcterms:W3CDTF">2014-11-12T21:47:38Z</dcterms:created>
  <dcterms:modified xsi:type="dcterms:W3CDTF">2023-01-06T17:52:08Z</dcterms:modified>
  <cp:category/>
</cp:coreProperties>
</file>