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4"/>
  </p:notesMasterIdLst>
  <p:sldIdLst>
    <p:sldId id="4409" r:id="rId2"/>
    <p:sldId id="4408" r:id="rId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A9C0"/>
    <a:srgbClr val="74B1B2"/>
    <a:srgbClr val="62C4C0"/>
    <a:srgbClr val="B5D0D9"/>
    <a:srgbClr val="325277"/>
    <a:srgbClr val="70C4F8"/>
    <a:srgbClr val="E8CEEA"/>
    <a:srgbClr val="185EAA"/>
    <a:srgbClr val="32526F"/>
    <a:srgbClr val="053F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C95736-B634-4EA2-B586-D0B1D4A7261F}" v="1" dt="2026-04-20T20:58:43.793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712" y="24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oula Al Balushi" userId="a43b42ee-d80a-402f-bd5e-a2c93b6285a1" providerId="ADAL" clId="{B6C95736-B634-4EA2-B586-D0B1D4A7261F}"/>
    <pc:docChg chg="undo custSel modSld">
      <pc:chgData name="Khoula Al Balushi" userId="a43b42ee-d80a-402f-bd5e-a2c93b6285a1" providerId="ADAL" clId="{B6C95736-B634-4EA2-B586-D0B1D4A7261F}" dt="2026-04-20T21:16:10.035" v="43" actId="27918"/>
      <pc:docMkLst>
        <pc:docMk/>
      </pc:docMkLst>
      <pc:sldChg chg="modSp mod">
        <pc:chgData name="Khoula Al Balushi" userId="a43b42ee-d80a-402f-bd5e-a2c93b6285a1" providerId="ADAL" clId="{B6C95736-B634-4EA2-B586-D0B1D4A7261F}" dt="2026-04-20T21:16:10.035" v="43" actId="27918"/>
        <pc:sldMkLst>
          <pc:docMk/>
          <pc:sldMk cId="1307750868" sldId="4408"/>
        </pc:sldMkLst>
        <pc:spChg chg="mod">
          <ac:chgData name="Khoula Al Balushi" userId="a43b42ee-d80a-402f-bd5e-a2c93b6285a1" providerId="ADAL" clId="{B6C95736-B634-4EA2-B586-D0B1D4A7261F}" dt="2026-04-20T21:01:48.451" v="39" actId="403"/>
          <ac:spMkLst>
            <pc:docMk/>
            <pc:sldMk cId="1307750868" sldId="4408"/>
            <ac:spMk id="6" creationId="{59CAB589-6F96-4E7A-8789-1D9F77402F25}"/>
          </ac:spMkLst>
        </pc:spChg>
        <pc:spChg chg="mod">
          <ac:chgData name="Khoula Al Balushi" userId="a43b42ee-d80a-402f-bd5e-a2c93b6285a1" providerId="ADAL" clId="{B6C95736-B634-4EA2-B586-D0B1D4A7261F}" dt="2026-04-20T20:56:12.803" v="5" actId="20577"/>
          <ac:spMkLst>
            <pc:docMk/>
            <pc:sldMk cId="1307750868" sldId="4408"/>
            <ac:spMk id="7" creationId="{D583AC61-0D4F-4602-9A61-B20E3BC09416}"/>
          </ac:spMkLst>
        </pc:spChg>
      </pc:sldChg>
      <pc:sldChg chg="modSp mod">
        <pc:chgData name="Khoula Al Balushi" userId="a43b42ee-d80a-402f-bd5e-a2c93b6285a1" providerId="ADAL" clId="{B6C95736-B634-4EA2-B586-D0B1D4A7261F}" dt="2026-04-20T20:59:10.568" v="24" actId="27918"/>
        <pc:sldMkLst>
          <pc:docMk/>
          <pc:sldMk cId="1145600810" sldId="4409"/>
        </pc:sldMkLst>
        <pc:spChg chg="mod">
          <ac:chgData name="Khoula Al Balushi" userId="a43b42ee-d80a-402f-bd5e-a2c93b6285a1" providerId="ADAL" clId="{B6C95736-B634-4EA2-B586-D0B1D4A7261F}" dt="2026-04-20T20:56:04.007" v="2" actId="20577"/>
          <ac:spMkLst>
            <pc:docMk/>
            <pc:sldMk cId="1145600810" sldId="4409"/>
            <ac:spMk id="6" creationId="{59CAB589-6F96-4E7A-8789-1D9F77402F25}"/>
          </ac:spMkLst>
        </pc:spChg>
        <pc:spChg chg="mod">
          <ac:chgData name="Khoula Al Balushi" userId="a43b42ee-d80a-402f-bd5e-a2c93b6285a1" providerId="ADAL" clId="{B6C95736-B634-4EA2-B586-D0B1D4A7261F}" dt="2026-04-20T20:56:06.473" v="3" actId="20577"/>
          <ac:spMkLst>
            <pc:docMk/>
            <pc:sldMk cId="1145600810" sldId="4409"/>
            <ac:spMk id="7" creationId="{D583AC61-0D4F-4602-9A61-B20E3BC09416}"/>
          </ac:spMkLst>
        </pc:spChg>
        <pc:grpChg chg="mod">
          <ac:chgData name="Khoula Al Balushi" userId="a43b42ee-d80a-402f-bd5e-a2c93b6285a1" providerId="ADAL" clId="{B6C95736-B634-4EA2-B586-D0B1D4A7261F}" dt="2026-04-20T20:58:29.832" v="21" actId="1076"/>
          <ac:grpSpMkLst>
            <pc:docMk/>
            <pc:sldMk cId="1145600810" sldId="4409"/>
            <ac:grpSpMk id="5" creationId="{94158DCA-4F97-4FE7-BB11-A0B485C653EE}"/>
          </ac:grpSpMkLst>
        </pc:grpChg>
        <pc:graphicFrameChg chg="mod">
          <ac:chgData name="Khoula Al Balushi" userId="a43b42ee-d80a-402f-bd5e-a2c93b6285a1" providerId="ADAL" clId="{B6C95736-B634-4EA2-B586-D0B1D4A7261F}" dt="2026-04-20T20:58:43.793" v="23" actId="404"/>
          <ac:graphicFrameMkLst>
            <pc:docMk/>
            <pc:sldMk cId="1145600810" sldId="4409"/>
            <ac:graphicFrameMk id="4" creationId="{56979553-9E2C-45B2-8F58-C16E08BDC6EF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040170715679076"/>
          <c:y val="0"/>
          <c:w val="0.68375908436708521"/>
          <c:h val="0.9478447410926448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325277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Sheet1!$A$2:$A$30</c:f>
              <c:strCache>
                <c:ptCount val="29"/>
                <c:pt idx="0">
                  <c:v>جراحة أمراض النساء والتوليد
Gynecology &amp; Obstetrics Surgery</c:v>
                </c:pt>
                <c:pt idx="1">
                  <c:v>الجراحة العامة
General Surgery</c:v>
                </c:pt>
                <c:pt idx="2">
                  <c:v>أمراض الجهاز الهضمي
Gastroenterology</c:v>
                </c:pt>
                <c:pt idx="3">
                  <c:v>جراحـة العظــام والعمود الفقري 
Orthopedic &amp; Ortho Spinal Surgery </c:v>
                </c:pt>
                <c:pt idx="4">
                  <c:v>أمراض القلب التداخلية
Interventional Cardiology</c:v>
                </c:pt>
                <c:pt idx="5">
                  <c:v>جراحة المناظير
Endoscopy Surgery </c:v>
                </c:pt>
                <c:pt idx="6">
                  <c:v>جراحة الأذن والأنف والحنجرة
Ear, Nose, and Throat Surgery</c:v>
                </c:pt>
                <c:pt idx="7">
                  <c:v>جراحة العيون
Ophthalmology Surgery</c:v>
                </c:pt>
                <c:pt idx="8">
                  <c:v>جراحة أطفال
Pediatric Surgery</c:v>
                </c:pt>
                <c:pt idx="9">
                  <c:v>جراحة الفم والوجه والفكين - طب الأسنان 
Oral and Maxillofacial surgery- Dentistry </c:v>
                </c:pt>
                <c:pt idx="10">
                  <c:v>جراحة المسالك البولية
Urology Surgery</c:v>
                </c:pt>
                <c:pt idx="11">
                  <c:v>جراحة تجميلية
Plastic Surgery</c:v>
                </c:pt>
                <c:pt idx="12">
                  <c:v>جراحة الأوعية الدموية
Vascular Surgery</c:v>
                </c:pt>
                <c:pt idx="13">
                  <c:v>جراحة الأعصاب
Neurosurgery</c:v>
                </c:pt>
                <c:pt idx="14">
                  <c:v>جراحة القلب
Cardiac Surgery</c:v>
                </c:pt>
                <c:pt idx="15">
                  <c:v>الأشعة
Radiology</c:v>
                </c:pt>
                <c:pt idx="16">
                  <c:v>جراحة علاج الألم 
Pain Management</c:v>
                </c:pt>
                <c:pt idx="17">
                  <c:v>جراحة الصدر
Thoracic Surgery</c:v>
                </c:pt>
                <c:pt idx="18">
                  <c:v>الأشعة العصبية التداخلية
Interventional Neuroradiology</c:v>
                </c:pt>
                <c:pt idx="19">
                  <c:v>جراحة المسالك البولية/الجراحة العامة
Urology/General Surgery</c:v>
                </c:pt>
                <c:pt idx="20">
                  <c:v>الطب النفسي 
Psychiatry </c:v>
                </c:pt>
                <c:pt idx="21">
                  <c:v>تخدير
Anesthesia</c:v>
                </c:pt>
                <c:pt idx="22">
                  <c:v>جراحة الوجه والفكين
Faciomaxillary surgery </c:v>
                </c:pt>
                <c:pt idx="23">
                  <c:v>إجراءات بسيطة
Procedure</c:v>
                </c:pt>
                <c:pt idx="24">
                  <c:v>القلب والأوعية الدموية
Cardiovascular</c:v>
                </c:pt>
                <c:pt idx="25">
                  <c:v>أمراض الكلى
Nephrology</c:v>
                </c:pt>
                <c:pt idx="26">
                  <c:v>أخرى
Other </c:v>
                </c:pt>
                <c:pt idx="27">
                  <c:v>جراحة استبدال المفاصل
Arthroplasty Surgery </c:v>
                </c:pt>
                <c:pt idx="28">
                  <c:v>الأورام
Oncolog</c:v>
                </c:pt>
              </c:strCache>
            </c:strRef>
          </c:cat>
          <c:val>
            <c:numRef>
              <c:f>Sheet1!$B$2:$B$30</c:f>
              <c:numCache>
                <c:formatCode>#,##0</c:formatCode>
                <c:ptCount val="29"/>
                <c:pt idx="0">
                  <c:v>5420</c:v>
                </c:pt>
                <c:pt idx="1">
                  <c:v>5299</c:v>
                </c:pt>
                <c:pt idx="2">
                  <c:v>3503</c:v>
                </c:pt>
                <c:pt idx="3">
                  <c:v>3384</c:v>
                </c:pt>
                <c:pt idx="4">
                  <c:v>3117</c:v>
                </c:pt>
                <c:pt idx="5">
                  <c:v>2777</c:v>
                </c:pt>
                <c:pt idx="6">
                  <c:v>2125</c:v>
                </c:pt>
                <c:pt idx="7">
                  <c:v>2041</c:v>
                </c:pt>
                <c:pt idx="8">
                  <c:v>1663</c:v>
                </c:pt>
                <c:pt idx="9">
                  <c:v>1149</c:v>
                </c:pt>
                <c:pt idx="10">
                  <c:v>1098</c:v>
                </c:pt>
                <c:pt idx="11">
                  <c:v>1021</c:v>
                </c:pt>
                <c:pt idx="12" formatCode="General">
                  <c:v>555</c:v>
                </c:pt>
                <c:pt idx="13">
                  <c:v>466</c:v>
                </c:pt>
                <c:pt idx="14">
                  <c:v>299</c:v>
                </c:pt>
                <c:pt idx="15">
                  <c:v>270</c:v>
                </c:pt>
                <c:pt idx="16">
                  <c:v>176</c:v>
                </c:pt>
                <c:pt idx="17">
                  <c:v>150</c:v>
                </c:pt>
                <c:pt idx="18">
                  <c:v>135</c:v>
                </c:pt>
                <c:pt idx="19" formatCode="General">
                  <c:v>73</c:v>
                </c:pt>
                <c:pt idx="20" formatCode="General">
                  <c:v>57</c:v>
                </c:pt>
                <c:pt idx="21" formatCode="General">
                  <c:v>44</c:v>
                </c:pt>
                <c:pt idx="22">
                  <c:v>42</c:v>
                </c:pt>
                <c:pt idx="23" formatCode="General">
                  <c:v>39</c:v>
                </c:pt>
                <c:pt idx="24">
                  <c:v>20</c:v>
                </c:pt>
                <c:pt idx="25" formatCode="General">
                  <c:v>19</c:v>
                </c:pt>
                <c:pt idx="26" formatCode="General">
                  <c:v>6</c:v>
                </c:pt>
                <c:pt idx="27">
                  <c:v>3</c:v>
                </c:pt>
                <c:pt idx="28" formatCode="General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245146512"/>
        <c:axId val="1135616656"/>
      </c:barChart>
      <c:catAx>
        <c:axId val="1245146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Low" rtl="1">
              <a:defRPr sz="12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135616656"/>
        <c:crosses val="autoZero"/>
        <c:auto val="1"/>
        <c:lblAlgn val="ctr"/>
        <c:lblOffset val="100"/>
        <c:noMultiLvlLbl val="0"/>
      </c:catAx>
      <c:valAx>
        <c:axId val="1135616656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20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146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155825900909303"/>
          <c:y val="0.2616126711129283"/>
          <c:w val="0.38745166332881376"/>
          <c:h val="0.68469263787587686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</c:spPr>
          <c:explosion val="2"/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301-4A68-8E6C-F478CA1A0BD8}"/>
              </c:ext>
            </c:extLst>
          </c:dPt>
          <c:dPt>
            <c:idx val="1"/>
            <c:bubble3D val="0"/>
            <c:spPr>
              <a:solidFill>
                <a:srgbClr val="325277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68FB-4C37-9BD8-A837710D2C86}"/>
              </c:ext>
            </c:extLst>
          </c:dPt>
          <c:dPt>
            <c:idx val="2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68FB-4C37-9BD8-A837710D2C86}"/>
              </c:ext>
            </c:extLst>
          </c:dPt>
          <c:dPt>
            <c:idx val="3"/>
            <c:bubble3D val="0"/>
            <c:spPr>
              <a:solidFill>
                <a:srgbClr val="B5D0D9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8FB-4C37-9BD8-A837710D2C86}"/>
              </c:ext>
            </c:extLst>
          </c:dPt>
          <c:dPt>
            <c:idx val="4"/>
            <c:bubble3D val="0"/>
            <c:spPr>
              <a:solidFill>
                <a:srgbClr val="62A9C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8FB-4C37-9BD8-A837710D2C86}"/>
              </c:ext>
            </c:extLst>
          </c:dPt>
          <c:dLbls>
            <c:dLbl>
              <c:idx val="0"/>
              <c:layout>
                <c:manualLayout>
                  <c:x val="-6.3733917146612598E-3"/>
                  <c:y val="6.6231273017171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301-4A68-8E6C-F478CA1A0BD8}"/>
                </c:ext>
              </c:extLst>
            </c:dLbl>
            <c:dLbl>
              <c:idx val="1"/>
              <c:layout>
                <c:manualLayout>
                  <c:x val="-6.6337400952842976E-2"/>
                  <c:y val="-2.447810648459562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8FB-4C37-9BD8-A837710D2C86}"/>
                </c:ext>
              </c:extLst>
            </c:dLbl>
            <c:dLbl>
              <c:idx val="2"/>
              <c:layout>
                <c:manualLayout>
                  <c:x val="2.9634494740290167E-2"/>
                  <c:y val="-5.8415656585640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8FB-4C37-9BD8-A837710D2C86}"/>
                </c:ext>
              </c:extLst>
            </c:dLbl>
            <c:dLbl>
              <c:idx val="3"/>
              <c:layout>
                <c:manualLayout>
                  <c:x val="8.2746410253220715E-2"/>
                  <c:y val="-0.1519552413569744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8FB-4C37-9BD8-A837710D2C8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دبي
Dubai</c:v>
                </c:pt>
                <c:pt idx="1">
                  <c:v>الشارقة
Sharjah</c:v>
                </c:pt>
                <c:pt idx="2">
                  <c:v>أم القيوين
U.A.Q</c:v>
                </c:pt>
                <c:pt idx="3">
                  <c:v>رأس الخيمة
R.A.K</c:v>
                </c:pt>
                <c:pt idx="4">
                  <c:v>الفجيرة
Fujairah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832</c:v>
                </c:pt>
                <c:pt idx="1">
                  <c:v>18372</c:v>
                </c:pt>
                <c:pt idx="2">
                  <c:v>1409</c:v>
                </c:pt>
                <c:pt idx="3">
                  <c:v>7222</c:v>
                </c:pt>
                <c:pt idx="4">
                  <c:v>7118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7036384669925737"/>
          <c:y val="0.44350507275367801"/>
          <c:w val="7.3305179269652895E-2"/>
          <c:h val="0.3859308206239713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800" b="0" i="0" u="none" strike="noStrike" kern="1200" baseline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21-04-2026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CA0AB778-CB88-4CF7-BACD-FFFC29DE2C6A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C25848CE-B4E1-47EC-8C51-BE4700780433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21-04-2026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51FFE8B-A829-6BF9-BDEF-976434193735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503787" y="13469620"/>
            <a:ext cx="1439926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000FF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Classification: Internal </a:t>
            </a: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2408079"/>
              </p:ext>
            </p:extLst>
          </p:nvPr>
        </p:nvGraphicFramePr>
        <p:xfrm>
          <a:off x="212861" y="1192696"/>
          <a:ext cx="23839835" cy="122375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9774524" y="2806259"/>
            <a:ext cx="10074444" cy="1015663"/>
            <a:chOff x="1157690" y="1648305"/>
            <a:chExt cx="21158393" cy="1215431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5919916" y="1648305"/>
              <a:ext cx="12272054" cy="12154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28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الإجراءات الجراحية حسب التخصص</a:t>
              </a:r>
              <a:r>
                <a:rPr lang="ar-SA" sz="28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 </a:t>
              </a:r>
              <a:r>
                <a:rPr lang="ar-AE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</a:rPr>
                <a:t>2025</a:t>
              </a:r>
              <a:endPara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ar-AE" sz="3200" b="1" dirty="0">
                  <a:solidFill>
                    <a:schemeClr val="tx2"/>
                  </a:solidFill>
                  <a:latin typeface="Poppins" pitchFamily="2" charset="77"/>
                  <a:ea typeface="Lato Heavy" charset="0"/>
                  <a:cs typeface="Poppins" pitchFamily="2" charset="77"/>
                </a:rPr>
                <a:t> </a:t>
              </a:r>
              <a:endParaRPr lang="en-US" sz="3200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1157690" y="2222542"/>
              <a:ext cx="21158393" cy="62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Surgical Procedures by Specialty </a:t>
              </a:r>
              <a:r>
                <a:rPr lang="ar-AE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</a:rPr>
                <a:t>2025</a:t>
              </a:r>
              <a:endPara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5600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1693317"/>
              </p:ext>
            </p:extLst>
          </p:nvPr>
        </p:nvGraphicFramePr>
        <p:xfrm>
          <a:off x="-167999" y="34290"/>
          <a:ext cx="24117300" cy="13647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4455585" y="2002986"/>
            <a:ext cx="15922488" cy="1107995"/>
            <a:chOff x="1183346" y="3060867"/>
            <a:chExt cx="17972293" cy="1467233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6635616" y="3060867"/>
              <a:ext cx="7067754" cy="7743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الإجراءات الجراحية حسب الإمارة 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ea typeface="Lato Heavy" charset="0"/>
                  <a:cs typeface="Arial" panose="020B0604020202020204" pitchFamily="34" charset="0"/>
                </a:rPr>
                <a:t>2025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1183346" y="3835240"/>
              <a:ext cx="17972293" cy="6928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Surgical Procedures by Emirate </a:t>
              </a:r>
              <a:r>
                <a:rPr lang="ar-AE" sz="2800" b="1" dirty="0">
                  <a:solidFill>
                    <a:schemeClr val="tx2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2025</a:t>
              </a:r>
              <a:endPara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07750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18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8ACEF9"/>
      </a:accent1>
      <a:accent2>
        <a:srgbClr val="01BAC6"/>
      </a:accent2>
      <a:accent3>
        <a:srgbClr val="F34C12"/>
      </a:accent3>
      <a:accent4>
        <a:srgbClr val="F79549"/>
      </a:accent4>
      <a:accent5>
        <a:srgbClr val="F26378"/>
      </a:accent5>
      <a:accent6>
        <a:srgbClr val="8ACEF9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116039</TotalTime>
  <Words>31</Words>
  <Application>Microsoft Office PowerPoint</Application>
  <PresentationFormat>Custom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Montserrat Light</vt:lpstr>
      <vt:lpstr>Poppins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19378</cp:revision>
  <dcterms:created xsi:type="dcterms:W3CDTF">2014-11-12T21:47:38Z</dcterms:created>
  <dcterms:modified xsi:type="dcterms:W3CDTF">2026-04-20T21:16:15Z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96ad74c-a235-47e7-a91d-3632a6f1d5fb_Enabled">
    <vt:lpwstr>true</vt:lpwstr>
  </property>
  <property fmtid="{D5CDD505-2E9C-101B-9397-08002B2CF9AE}" pid="3" name="MSIP_Label_096ad74c-a235-47e7-a91d-3632a6f1d5fb_SetDate">
    <vt:lpwstr>2026-04-20T20:54:33Z</vt:lpwstr>
  </property>
  <property fmtid="{D5CDD505-2E9C-101B-9397-08002B2CF9AE}" pid="4" name="MSIP_Label_096ad74c-a235-47e7-a91d-3632a6f1d5fb_Method">
    <vt:lpwstr>Privileged</vt:lpwstr>
  </property>
  <property fmtid="{D5CDD505-2E9C-101B-9397-08002B2CF9AE}" pid="5" name="MSIP_Label_096ad74c-a235-47e7-a91d-3632a6f1d5fb_Name">
    <vt:lpwstr>Internal</vt:lpwstr>
  </property>
  <property fmtid="{D5CDD505-2E9C-101B-9397-08002B2CF9AE}" pid="6" name="MSIP_Label_096ad74c-a235-47e7-a91d-3632a6f1d5fb_SiteId">
    <vt:lpwstr>988f94be-7208-4701-8289-28a718608374</vt:lpwstr>
  </property>
  <property fmtid="{D5CDD505-2E9C-101B-9397-08002B2CF9AE}" pid="7" name="MSIP_Label_096ad74c-a235-47e7-a91d-3632a6f1d5fb_ActionId">
    <vt:lpwstr>9a116246-c29f-4eef-b1de-6d2155a5ffa5</vt:lpwstr>
  </property>
  <property fmtid="{D5CDD505-2E9C-101B-9397-08002B2CF9AE}" pid="8" name="MSIP_Label_096ad74c-a235-47e7-a91d-3632a6f1d5fb_ContentBits">
    <vt:lpwstr>3</vt:lpwstr>
  </property>
  <property fmtid="{D5CDD505-2E9C-101B-9397-08002B2CF9AE}" pid="9" name="MSIP_Label_096ad74c-a235-47e7-a91d-3632a6f1d5fb_Tag">
    <vt:lpwstr>10, 0, 1, 1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Classification: Internal </vt:lpwstr>
  </property>
</Properties>
</file>