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4"/>
  </p:notesMasterIdLst>
  <p:sldIdLst>
    <p:sldId id="4409" r:id="rId2"/>
    <p:sldId id="4408" r:id="rId3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A9C0"/>
    <a:srgbClr val="74B1B2"/>
    <a:srgbClr val="62C4C0"/>
    <a:srgbClr val="B5D0D9"/>
    <a:srgbClr val="325277"/>
    <a:srgbClr val="70C4F8"/>
    <a:srgbClr val="E8CEEA"/>
    <a:srgbClr val="185EAA"/>
    <a:srgbClr val="32526F"/>
    <a:srgbClr val="053F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38338" autoAdjust="0"/>
  </p:normalViewPr>
  <p:slideViewPr>
    <p:cSldViewPr snapToGrid="0" snapToObjects="1">
      <p:cViewPr varScale="1">
        <p:scale>
          <a:sx n="40" d="100"/>
          <a:sy n="40" d="100"/>
        </p:scale>
        <p:origin x="124" y="60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40170715679076"/>
          <c:y val="0"/>
          <c:w val="0.68375908436708521"/>
          <c:h val="0.9478447410926448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325277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24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Sheet1!$A$2:$A$23</c:f>
              <c:strCache>
                <c:ptCount val="22"/>
                <c:pt idx="0">
                  <c:v>أخرى
Other </c:v>
                </c:pt>
                <c:pt idx="1">
                  <c:v>الطب النفسي 
Psychiatry </c:v>
                </c:pt>
                <c:pt idx="2">
                  <c:v>جراحة الأوعية الدموية
Vascular Surgery</c:v>
                </c:pt>
                <c:pt idx="3">
                  <c:v>جراحة المسالك البولية
Urology Surgery</c:v>
                </c:pt>
                <c:pt idx="4">
                  <c:v>جراحة الصدر
Thoracic Surgery</c:v>
                </c:pt>
                <c:pt idx="5">
                  <c:v>الأشعة
Radiology</c:v>
                </c:pt>
                <c:pt idx="6">
                  <c:v>الأشعة العصبية التداخلية
Interventional Neuroradiology</c:v>
                </c:pt>
                <c:pt idx="7">
                  <c:v>جراحة تجميلية
Plastic Surgery</c:v>
                </c:pt>
                <c:pt idx="8">
                  <c:v>جراحة علاج الألم 
Pain Management</c:v>
                </c:pt>
                <c:pt idx="9">
                  <c:v>جراحة أطفال
Pediatric Surgery</c:v>
                </c:pt>
                <c:pt idx="10">
                  <c:v>جراحـة العظــام والعمود الفقري 
Orthopedic &amp; Ortho Spinal Surgery </c:v>
                </c:pt>
                <c:pt idx="11">
                  <c:v>جراحة الوجه والفكين
Faciomaxillary surgery </c:v>
                </c:pt>
                <c:pt idx="12">
                  <c:v>جراحة الفم والوجه والفكين - طب الأسنان 
Oral and Maxillofacial surgery- Dentistry </c:v>
                </c:pt>
                <c:pt idx="13">
                  <c:v>جراحة العيون
Ophthalmology Surgery</c:v>
                </c:pt>
                <c:pt idx="14">
                  <c:v>جراحة الأعصاب
Neurosurgery</c:v>
                </c:pt>
                <c:pt idx="15">
                  <c:v>جراحة أمراض النساء والتوليد
Gynecology &amp; Obstetrics Surgery</c:v>
                </c:pt>
                <c:pt idx="16">
                  <c:v>الجراحة العامة
General Surgery</c:v>
                </c:pt>
                <c:pt idx="17">
                  <c:v>أمراض الجهاز الهضمي
Gastroenterology</c:v>
                </c:pt>
                <c:pt idx="18">
                  <c:v>جراحة الأذن والأنف والحنجرة
Ear, Nose, and Throat Surgery</c:v>
                </c:pt>
                <c:pt idx="19">
                  <c:v>أمراض القلب التداخلية
Interventional Cardiology</c:v>
                </c:pt>
                <c:pt idx="20">
                  <c:v>القلب والأوعية الدموية
Cardiovascular</c:v>
                </c:pt>
                <c:pt idx="21">
                  <c:v>جراحة القلب
Cardiac Surgery</c:v>
                </c:pt>
              </c:strCache>
            </c:strRef>
          </c:cat>
          <c:val>
            <c:numRef>
              <c:f>Sheet1!$B$2:$B$23</c:f>
              <c:numCache>
                <c:formatCode>#,##0</c:formatCode>
                <c:ptCount val="22"/>
                <c:pt idx="0">
                  <c:v>88</c:v>
                </c:pt>
                <c:pt idx="1">
                  <c:v>86</c:v>
                </c:pt>
                <c:pt idx="2">
                  <c:v>580</c:v>
                </c:pt>
                <c:pt idx="3">
                  <c:v>1195</c:v>
                </c:pt>
                <c:pt idx="4">
                  <c:v>144</c:v>
                </c:pt>
                <c:pt idx="5">
                  <c:v>161</c:v>
                </c:pt>
                <c:pt idx="6">
                  <c:v>107</c:v>
                </c:pt>
                <c:pt idx="7">
                  <c:v>1096</c:v>
                </c:pt>
                <c:pt idx="8">
                  <c:v>104</c:v>
                </c:pt>
                <c:pt idx="9">
                  <c:v>1719</c:v>
                </c:pt>
                <c:pt idx="10">
                  <c:v>3418</c:v>
                </c:pt>
                <c:pt idx="11">
                  <c:v>43</c:v>
                </c:pt>
                <c:pt idx="12">
                  <c:v>1022</c:v>
                </c:pt>
                <c:pt idx="13">
                  <c:v>1909</c:v>
                </c:pt>
                <c:pt idx="14">
                  <c:v>460</c:v>
                </c:pt>
                <c:pt idx="15">
                  <c:v>5829</c:v>
                </c:pt>
                <c:pt idx="16">
                  <c:v>5464</c:v>
                </c:pt>
                <c:pt idx="17">
                  <c:v>5846</c:v>
                </c:pt>
                <c:pt idx="18">
                  <c:v>2092</c:v>
                </c:pt>
                <c:pt idx="19">
                  <c:v>3057</c:v>
                </c:pt>
                <c:pt idx="20" formatCode="General">
                  <c:v>91</c:v>
                </c:pt>
                <c:pt idx="21" formatCode="General">
                  <c:v>295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CA-4D13-B1DF-3B6F626B85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1245146512"/>
        <c:axId val="1135616656"/>
      </c:barChart>
      <c:catAx>
        <c:axId val="12451465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Low" rtl="1">
              <a:defRPr sz="14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35616656"/>
        <c:crosses val="autoZero"/>
        <c:auto val="1"/>
        <c:lblAlgn val="ctr"/>
        <c:lblOffset val="100"/>
        <c:noMultiLvlLbl val="0"/>
      </c:catAx>
      <c:valAx>
        <c:axId val="1135616656"/>
        <c:scaling>
          <c:orientation val="minMax"/>
        </c:scaling>
        <c:delete val="0"/>
        <c:axPos val="b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200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5146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155825900909303"/>
          <c:y val="0.2616126711129283"/>
          <c:w val="0.38745166332881376"/>
          <c:h val="0.6846926378758768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</c:spPr>
          <c:explosion val="2"/>
          <c:dPt>
            <c:idx val="0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301-4A68-8E6C-F478CA1A0BD8}"/>
              </c:ext>
            </c:extLst>
          </c:dPt>
          <c:dPt>
            <c:idx val="1"/>
            <c:bubble3D val="0"/>
            <c:spPr>
              <a:solidFill>
                <a:srgbClr val="325277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68FB-4C37-9BD8-A837710D2C86}"/>
              </c:ext>
            </c:extLst>
          </c:dPt>
          <c:dPt>
            <c:idx val="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68FB-4C37-9BD8-A837710D2C86}"/>
              </c:ext>
            </c:extLst>
          </c:dPt>
          <c:dPt>
            <c:idx val="3"/>
            <c:bubble3D val="0"/>
            <c:spPr>
              <a:solidFill>
                <a:srgbClr val="B5D0D9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8FB-4C37-9BD8-A837710D2C86}"/>
              </c:ext>
            </c:extLst>
          </c:dPt>
          <c:dPt>
            <c:idx val="4"/>
            <c:bubble3D val="0"/>
            <c:spPr>
              <a:solidFill>
                <a:srgbClr val="62A9C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8FB-4C37-9BD8-A837710D2C86}"/>
              </c:ext>
            </c:extLst>
          </c:dPt>
          <c:dLbls>
            <c:dLbl>
              <c:idx val="0"/>
              <c:layout>
                <c:manualLayout>
                  <c:x val="-6.3733917146612598E-3"/>
                  <c:y val="6.62312730171710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301-4A68-8E6C-F478CA1A0BD8}"/>
                </c:ext>
              </c:extLst>
            </c:dLbl>
            <c:dLbl>
              <c:idx val="1"/>
              <c:layout>
                <c:manualLayout>
                  <c:x val="-6.6337400952842976E-2"/>
                  <c:y val="-2.447810648459562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8FB-4C37-9BD8-A837710D2C86}"/>
                </c:ext>
              </c:extLst>
            </c:dLbl>
            <c:dLbl>
              <c:idx val="2"/>
              <c:layout>
                <c:manualLayout>
                  <c:x val="2.9634494740290167E-2"/>
                  <c:y val="-5.84156565856404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8FB-4C37-9BD8-A837710D2C86}"/>
                </c:ext>
              </c:extLst>
            </c:dLbl>
            <c:dLbl>
              <c:idx val="3"/>
              <c:layout>
                <c:manualLayout>
                  <c:x val="8.2746410253220715E-2"/>
                  <c:y val="-0.151955241356974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8FB-4C37-9BD8-A837710D2C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دبي
Dubai</c:v>
                </c:pt>
                <c:pt idx="1">
                  <c:v>الشارقة
Sharjah</c:v>
                </c:pt>
                <c:pt idx="2">
                  <c:v>أم القيوين
U.A.Q</c:v>
                </c:pt>
                <c:pt idx="3">
                  <c:v>رأس الخيمة
R.A.K</c:v>
                </c:pt>
                <c:pt idx="4">
                  <c:v>الفجيرة
Fujairah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864</c:v>
                </c:pt>
                <c:pt idx="1">
                  <c:v>18557</c:v>
                </c:pt>
                <c:pt idx="2">
                  <c:v>1198</c:v>
                </c:pt>
                <c:pt idx="3">
                  <c:v>7368</c:v>
                </c:pt>
                <c:pt idx="4">
                  <c:v>6819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CA-4D13-B1DF-3B6F626B85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036384669925737"/>
          <c:y val="0.44350507275367801"/>
          <c:w val="7.3305179269652895E-2"/>
          <c:h val="0.385930820623971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800" b="0" i="0" u="none" strike="noStrike" kern="1200" baseline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2/28/2025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CA0AB778-CB88-4CF7-BACD-FFFC29DE2C6A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935359" y="88494"/>
            <a:ext cx="5329253" cy="1292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id:image004.png@01D828B0.313CC150">
            <a:extLst>
              <a:ext uri="{FF2B5EF4-FFF2-40B4-BE49-F238E27FC236}">
                <a16:creationId xmlns:a16="http://schemas.microsoft.com/office/drawing/2014/main" id="{C25848CE-B4E1-47EC-8C51-BE4700780433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222405" y="107950"/>
            <a:ext cx="1793236" cy="12928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6979553-9E2C-45B2-8F58-C16E08BDC6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4338388"/>
              </p:ext>
            </p:extLst>
          </p:nvPr>
        </p:nvGraphicFramePr>
        <p:xfrm>
          <a:off x="212861" y="3009900"/>
          <a:ext cx="23117736" cy="10420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upo 349">
            <a:extLst>
              <a:ext uri="{FF2B5EF4-FFF2-40B4-BE49-F238E27FC236}">
                <a16:creationId xmlns:a16="http://schemas.microsoft.com/office/drawing/2014/main" id="{94158DCA-4F97-4FE7-BB11-A0B485C653EE}"/>
              </a:ext>
            </a:extLst>
          </p:cNvPr>
          <p:cNvGrpSpPr/>
          <p:nvPr/>
        </p:nvGrpSpPr>
        <p:grpSpPr>
          <a:xfrm>
            <a:off x="8502316" y="1752712"/>
            <a:ext cx="10074444" cy="1015663"/>
            <a:chOff x="1157690" y="1648305"/>
            <a:chExt cx="21158393" cy="1215431"/>
          </a:xfrm>
        </p:grpSpPr>
        <p:sp>
          <p:nvSpPr>
            <p:cNvPr id="6" name="CuadroTexto 350">
              <a:extLst>
                <a:ext uri="{FF2B5EF4-FFF2-40B4-BE49-F238E27FC236}">
                  <a16:creationId xmlns:a16="http://schemas.microsoft.com/office/drawing/2014/main" id="{59CAB589-6F96-4E7A-8789-1D9F77402F25}"/>
                </a:ext>
              </a:extLst>
            </p:cNvPr>
            <p:cNvSpPr txBox="1"/>
            <p:nvPr/>
          </p:nvSpPr>
          <p:spPr>
            <a:xfrm>
              <a:off x="8965475" y="1648305"/>
              <a:ext cx="6180933" cy="12154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AE" sz="2800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  <a:ea typeface="Lato Heavy" charset="0"/>
                </a:rPr>
                <a:t>عدد الإجراءات الجراحية حسب التخصص</a:t>
              </a:r>
              <a:r>
                <a:rPr lang="ar-SA" sz="2800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  <a:ea typeface="Lato Heavy" charset="0"/>
                </a:rPr>
                <a:t> </a:t>
              </a:r>
              <a:r>
                <a:rPr lang="ar-AE" sz="28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</a:rPr>
                <a:t>202</a:t>
              </a:r>
              <a:r>
                <a:rPr lang="ar-SA" sz="28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</a:rPr>
                <a:t>4</a:t>
              </a:r>
              <a:endParaRPr lang="en-US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ar-AE" sz="32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 </a:t>
              </a:r>
              <a:endParaRPr lang="en-US" sz="32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endParaRPr>
            </a:p>
          </p:txBody>
        </p:sp>
        <p:sp>
          <p:nvSpPr>
            <p:cNvPr id="7" name="CuadroTexto 351">
              <a:extLst>
                <a:ext uri="{FF2B5EF4-FFF2-40B4-BE49-F238E27FC236}">
                  <a16:creationId xmlns:a16="http://schemas.microsoft.com/office/drawing/2014/main" id="{D583AC61-0D4F-4602-9A61-B20E3BC09416}"/>
                </a:ext>
              </a:extLst>
            </p:cNvPr>
            <p:cNvSpPr txBox="1"/>
            <p:nvPr/>
          </p:nvSpPr>
          <p:spPr>
            <a:xfrm>
              <a:off x="1157690" y="2222542"/>
              <a:ext cx="21158393" cy="62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Number of Surgical Procedures by Specialty </a:t>
              </a:r>
              <a:r>
                <a:rPr lang="ar-AE" sz="28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</a:rPr>
                <a:t>202</a:t>
              </a:r>
              <a:r>
                <a:rPr lang="ar-SA" sz="28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</a:rPr>
                <a:t>4</a:t>
              </a:r>
              <a:endParaRPr lang="en-US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5600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6979553-9E2C-45B2-8F58-C16E08BDC6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0312077"/>
              </p:ext>
            </p:extLst>
          </p:nvPr>
        </p:nvGraphicFramePr>
        <p:xfrm>
          <a:off x="-167999" y="34290"/>
          <a:ext cx="24117300" cy="13647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upo 349">
            <a:extLst>
              <a:ext uri="{FF2B5EF4-FFF2-40B4-BE49-F238E27FC236}">
                <a16:creationId xmlns:a16="http://schemas.microsoft.com/office/drawing/2014/main" id="{94158DCA-4F97-4FE7-BB11-A0B485C653EE}"/>
              </a:ext>
            </a:extLst>
          </p:cNvPr>
          <p:cNvGrpSpPr/>
          <p:nvPr/>
        </p:nvGrpSpPr>
        <p:grpSpPr>
          <a:xfrm>
            <a:off x="4455585" y="2002986"/>
            <a:ext cx="15922488" cy="1107995"/>
            <a:chOff x="1183346" y="3060867"/>
            <a:chExt cx="17972293" cy="1467233"/>
          </a:xfrm>
        </p:grpSpPr>
        <p:sp>
          <p:nvSpPr>
            <p:cNvPr id="6" name="CuadroTexto 350">
              <a:extLst>
                <a:ext uri="{FF2B5EF4-FFF2-40B4-BE49-F238E27FC236}">
                  <a16:creationId xmlns:a16="http://schemas.microsoft.com/office/drawing/2014/main" id="{59CAB589-6F96-4E7A-8789-1D9F77402F25}"/>
                </a:ext>
              </a:extLst>
            </p:cNvPr>
            <p:cNvSpPr txBox="1"/>
            <p:nvPr/>
          </p:nvSpPr>
          <p:spPr>
            <a:xfrm>
              <a:off x="7064437" y="3060867"/>
              <a:ext cx="6210113" cy="6928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AE" sz="2800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  <a:ea typeface="Lato Heavy" charset="0"/>
                </a:rPr>
                <a:t>عدد الإجراءات الجراحية حسب الإمارة </a:t>
              </a:r>
              <a:r>
                <a:rPr lang="ar-AE" sz="28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Lato Heavy" charset="0"/>
                  <a:cs typeface="Arial" panose="020B0604020202020204" pitchFamily="34" charset="0"/>
                </a:rPr>
                <a:t>202</a:t>
              </a:r>
              <a:r>
                <a:rPr lang="ar-SA" sz="28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Lato Heavy" charset="0"/>
                  <a:cs typeface="Arial" panose="020B0604020202020204" pitchFamily="34" charset="0"/>
                </a:rPr>
                <a:t>4</a:t>
              </a:r>
              <a:endParaRPr lang="en-US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CuadroTexto 351">
              <a:extLst>
                <a:ext uri="{FF2B5EF4-FFF2-40B4-BE49-F238E27FC236}">
                  <a16:creationId xmlns:a16="http://schemas.microsoft.com/office/drawing/2014/main" id="{D583AC61-0D4F-4602-9A61-B20E3BC09416}"/>
                </a:ext>
              </a:extLst>
            </p:cNvPr>
            <p:cNvSpPr txBox="1"/>
            <p:nvPr/>
          </p:nvSpPr>
          <p:spPr>
            <a:xfrm>
              <a:off x="1183346" y="3835240"/>
              <a:ext cx="17972293" cy="692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Number of Surgical Procedures by Emirate </a:t>
              </a:r>
              <a:r>
                <a:rPr lang="ar-AE" sz="28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</a:t>
              </a:r>
              <a:r>
                <a:rPr lang="en-US" sz="28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7750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18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8ACEF9"/>
      </a:accent1>
      <a:accent2>
        <a:srgbClr val="01BAC6"/>
      </a:accent2>
      <a:accent3>
        <a:srgbClr val="F34C12"/>
      </a:accent3>
      <a:accent4>
        <a:srgbClr val="F79549"/>
      </a:accent4>
      <a:accent5>
        <a:srgbClr val="F26378"/>
      </a:accent5>
      <a:accent6>
        <a:srgbClr val="8ACEF9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116034</TotalTime>
  <Words>36</Words>
  <Application>Microsoft Office PowerPoint</Application>
  <PresentationFormat>Custom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Lato Heavy</vt:lpstr>
      <vt:lpstr>Montserrat Light</vt:lpstr>
      <vt:lpstr>Poppins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 Balushi</cp:lastModifiedBy>
  <cp:revision>19377</cp:revision>
  <dcterms:created xsi:type="dcterms:W3CDTF">2014-11-12T21:47:38Z</dcterms:created>
  <dcterms:modified xsi:type="dcterms:W3CDTF">2025-02-28T07:28:12Z</dcterms:modified>
  <cp:category/>
</cp:coreProperties>
</file>