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3D7"/>
    <a:srgbClr val="F1EEF4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تخدير  كلى
General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2019
Surgical Procedures by Type of Anesthesia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14085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E-4B7D-86DF-17D3A8306A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تخدير موضعى
Local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2019
Surgical Procedures by Type of Anesthesia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5664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7E-4B7D-86DF-17D3A8306A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تخدير العصب
Nerve Block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2019
Surgical Procedures by Type of Anesthesia</c:v>
                </c:pt>
              </c:strCache>
            </c:strRef>
          </c:cat>
          <c:val>
            <c:numRef>
              <c:f>Sheet1!$D$2</c:f>
              <c:numCache>
                <c:formatCode>#,##0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7E-4B7D-86DF-17D3A8306A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بدون تخدير
No Anesthesia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2019
Surgical Procedures by Type of Anesthesia</c:v>
                </c:pt>
              </c:strCache>
            </c:strRef>
          </c:cat>
          <c:val>
            <c:numRef>
              <c:f>Sheet1!$E$2</c:f>
              <c:numCache>
                <c:formatCode>#,##0</c:formatCode>
                <c:ptCount val="1"/>
                <c:pt idx="0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7E-4B7D-86DF-17D3A8306A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تخدير تسكين الألم
Sedation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2019
Surgical Procedures by Type of Anesthesia</c:v>
                </c:pt>
              </c:strCache>
            </c:strRef>
          </c:cat>
          <c:val>
            <c:numRef>
              <c:f>Sheet1!$F$2</c:f>
              <c:numCache>
                <c:formatCode>#,##0</c:formatCode>
                <c:ptCount val="1"/>
                <c:pt idx="0">
                  <c:v>3358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7E-4B7D-86DF-17D3A8306A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تخدير نصفى
Spinal &amp; epidural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2019
Surgical Procedures by Type of Anesthesia</c:v>
                </c:pt>
              </c:strCache>
            </c:strRef>
          </c:cat>
          <c:val>
            <c:numRef>
              <c:f>Sheet1!$G$2</c:f>
              <c:numCache>
                <c:formatCode>#,##0</c:formatCode>
                <c:ptCount val="1"/>
                <c:pt idx="0">
                  <c:v>2046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7E-4B7D-86DF-17D3A8306A9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72"/>
        <c:overlap val="-22"/>
        <c:axId val="683248432"/>
        <c:axId val="683240592"/>
      </c:barChart>
      <c:catAx>
        <c:axId val="68324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0592"/>
        <c:crosses val="autoZero"/>
        <c:auto val="1"/>
        <c:lblAlgn val="ctr"/>
        <c:lblOffset val="100"/>
        <c:noMultiLvlLbl val="0"/>
      </c:catAx>
      <c:valAx>
        <c:axId val="68324059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07942029636017"/>
          <c:y val="0.24452081687867869"/>
          <c:w val="0.28066925135640103"/>
          <c:h val="0.51943315288488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8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الإجراءات الجراحية حسب نوع التخدير  2019</a:t>
            </a:r>
          </a:p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Surgical Procedures by Type of Anesthesia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2415785216656984"/>
          <c:y val="0.9147080190513825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62888325006509"/>
          <c:y val="1.7305265825368808E-2"/>
          <c:w val="0.81445630254199508"/>
          <c:h val="0.804992183756015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نوع التخدير
Type of Anaesthsia</c:v>
                </c:pt>
              </c:strCache>
            </c:strRef>
          </c:tx>
          <c:spPr>
            <a:ln w="60325">
              <a:solidFill>
                <a:schemeClr val="accent1">
                  <a:alpha val="81000"/>
                </a:schemeClr>
              </a:solidFill>
            </a:ln>
          </c:spPr>
          <c:marker>
            <c:spPr>
              <a:solidFill>
                <a:schemeClr val="accent4">
                  <a:lumMod val="75000"/>
                </a:schemeClr>
              </a:solidFill>
            </c:spPr>
          </c:marker>
          <c:dPt>
            <c:idx val="0"/>
            <c:bubble3D val="0"/>
            <c:spPr>
              <a:ln w="60325">
                <a:solidFill>
                  <a:schemeClr val="accent1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57-4A57-911F-A89637C2DA3E}"/>
              </c:ext>
            </c:extLst>
          </c:dPt>
          <c:dPt>
            <c:idx val="1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lumMod val="75000"/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357-4A57-911F-A89637C2DA3E}"/>
              </c:ext>
            </c:extLst>
          </c:dPt>
          <c:dPt>
            <c:idx val="2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357-4A57-911F-A89637C2DA3E}"/>
              </c:ext>
            </c:extLst>
          </c:dPt>
          <c:dPt>
            <c:idx val="3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357-4A57-911F-A89637C2DA3E}"/>
              </c:ext>
            </c:extLst>
          </c:dPt>
          <c:dPt>
            <c:idx val="4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357-4A57-911F-A89637C2DA3E}"/>
              </c:ext>
            </c:extLst>
          </c:dPt>
          <c:dPt>
            <c:idx val="5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357-4A57-911F-A89637C2DA3E}"/>
              </c:ext>
            </c:extLst>
          </c:dPt>
          <c:dLbls>
            <c:dLbl>
              <c:idx val="1"/>
              <c:layout>
                <c:manualLayout>
                  <c:x val="-5.6954091965237723E-3"/>
                  <c:y val="-1.71031167613719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57-4A57-911F-A89637C2DA3E}"/>
                </c:ext>
              </c:extLst>
            </c:dLbl>
            <c:spPr>
              <a:noFill/>
              <a:ln>
                <a:solidFill>
                  <a:schemeClr val="accent2"/>
                </a:solidFill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تخدير  كلى
General</c:v>
                </c:pt>
                <c:pt idx="1">
                  <c:v>تخدير موضعى
Local</c:v>
                </c:pt>
                <c:pt idx="2">
                  <c:v>تخدير العصب
Nerve Block</c:v>
                </c:pt>
                <c:pt idx="3">
                  <c:v>بدون تخدير
No Anesthesia</c:v>
                </c:pt>
                <c:pt idx="4">
                  <c:v>تخدير تسكين الألم
Sedation</c:v>
                </c:pt>
                <c:pt idx="5">
                  <c:v>تخدير نصفى
Spinal &amp; epidural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0.55122886662492177</c:v>
                </c:pt>
                <c:pt idx="1">
                  <c:v>0.221665623043206</c:v>
                </c:pt>
                <c:pt idx="2">
                  <c:v>8.1011271133375074E-3</c:v>
                </c:pt>
                <c:pt idx="3">
                  <c:v>7.5140889167188479E-3</c:v>
                </c:pt>
                <c:pt idx="4">
                  <c:v>0.13141828428303068</c:v>
                </c:pt>
                <c:pt idx="5">
                  <c:v>8.0072010018785222E-2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357-4A57-911F-A89637C2D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2579056"/>
        <c:axId val="1273772528"/>
      </c:lineChart>
      <c:catAx>
        <c:axId val="152257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273772528"/>
        <c:crosses val="autoZero"/>
        <c:auto val="1"/>
        <c:lblAlgn val="ctr"/>
        <c:lblOffset val="100"/>
        <c:noMultiLvlLbl val="0"/>
      </c:catAx>
      <c:valAx>
        <c:axId val="1273772528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22579056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cap="sq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1F0C21F-9F9A-4639-AD79-83D13FDB2F56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C990BBE1-6C25-48B5-BEFD-F840DFC9C17C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350">
            <a:extLst>
              <a:ext uri="{FF2B5EF4-FFF2-40B4-BE49-F238E27FC236}">
                <a16:creationId xmlns:a16="http://schemas.microsoft.com/office/drawing/2014/main" id="{D49DAC48-15AD-462E-8A6D-D54AED00D59A}"/>
              </a:ext>
            </a:extLst>
          </p:cNvPr>
          <p:cNvSpPr txBox="1"/>
          <p:nvPr/>
        </p:nvSpPr>
        <p:spPr>
          <a:xfrm>
            <a:off x="3682263" y="1537531"/>
            <a:ext cx="1754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عدد الإجراءات الجراحية حسب نوع التخدير 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</a:rPr>
              <a:t>2019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766105DA-4C97-43B4-A9EE-9B4601067294}"/>
              </a:ext>
            </a:extLst>
          </p:cNvPr>
          <p:cNvSpPr txBox="1"/>
          <p:nvPr/>
        </p:nvSpPr>
        <p:spPr>
          <a:xfrm>
            <a:off x="4582257" y="2122306"/>
            <a:ext cx="16113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Number of Surgical Procedures by Type of Anesthesia 2019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2E01805-DE72-408C-81A8-65F47F89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4984728"/>
              </p:ext>
            </p:extLst>
          </p:nvPr>
        </p:nvGraphicFramePr>
        <p:xfrm>
          <a:off x="1200461" y="3487479"/>
          <a:ext cx="8778426" cy="9274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Rectangle 40">
            <a:extLst>
              <a:ext uri="{FF2B5EF4-FFF2-40B4-BE49-F238E27FC236}">
                <a16:creationId xmlns:a16="http://schemas.microsoft.com/office/drawing/2014/main" id="{0EB1487E-33CF-47B0-B593-53B040A638F5}"/>
              </a:ext>
            </a:extLst>
          </p:cNvPr>
          <p:cNvSpPr/>
          <p:nvPr/>
        </p:nvSpPr>
        <p:spPr>
          <a:xfrm>
            <a:off x="11305671" y="8956289"/>
            <a:ext cx="2171215" cy="7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258EE6F-9536-4109-80D6-F979D16CB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1207101"/>
              </p:ext>
            </p:extLst>
          </p:nvPr>
        </p:nvGraphicFramePr>
        <p:xfrm>
          <a:off x="10277061" y="3487479"/>
          <a:ext cx="13139530" cy="9274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112704</TotalTime>
  <Words>30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18902</cp:revision>
  <dcterms:created xsi:type="dcterms:W3CDTF">2014-11-12T21:47:38Z</dcterms:created>
  <dcterms:modified xsi:type="dcterms:W3CDTF">2022-06-14T06:19:47Z</dcterms:modified>
  <cp:category/>
</cp:coreProperties>
</file>