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0" r:id="rId4"/>
  </p:sldMasterIdLst>
  <p:notesMasterIdLst>
    <p:notesMasterId r:id="rId7"/>
  </p:notesMasterIdLst>
  <p:sldIdLst>
    <p:sldId id="4389" r:id="rId5"/>
    <p:sldId id="4385" r:id="rId6"/>
  </p:sldIdLst>
  <p:sldSz cx="24377650" cy="13716000"/>
  <p:notesSz cx="6858000" cy="9144000"/>
  <p:defaultTextStyle>
    <a:defPPr>
      <a:defRPr lang="en-US"/>
    </a:defPPr>
    <a:lvl1pPr marL="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1pPr>
    <a:lvl2pPr marL="91421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2pPr>
    <a:lvl3pPr marL="1828434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3pPr>
    <a:lvl4pPr marL="2742651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4pPr>
    <a:lvl5pPr marL="3656868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5pPr>
    <a:lvl6pPr marL="4571086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1828434" rtl="0" eaLnBrk="1" latinLnBrk="0" hangingPunct="1">
      <a:defRPr sz="3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5" pos="14470" userDrawn="1">
          <p15:clr>
            <a:srgbClr val="A4A3A4"/>
          </p15:clr>
        </p15:guide>
        <p15:guide id="52" pos="7678" userDrawn="1">
          <p15:clr>
            <a:srgbClr val="A4A3A4"/>
          </p15:clr>
        </p15:guide>
        <p15:guide id="53" orient="horz" pos="4320" userDrawn="1">
          <p15:clr>
            <a:srgbClr val="A4A3A4"/>
          </p15:clr>
        </p15:guide>
        <p15:guide id="55" pos="12526" userDrawn="1">
          <p15:clr>
            <a:srgbClr val="A4A3A4"/>
          </p15:clr>
        </p15:guide>
        <p15:guide id="56" orient="horz" pos="69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EEF4"/>
    <a:srgbClr val="5693D7"/>
    <a:srgbClr val="BDDB90"/>
    <a:srgbClr val="337EBF"/>
    <a:srgbClr val="FAE28A"/>
    <a:srgbClr val="8F5722"/>
    <a:srgbClr val="6C421D"/>
    <a:srgbClr val="FFC48E"/>
    <a:srgbClr val="FFBE76"/>
    <a:srgbClr val="DBF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38338" autoAdjust="0"/>
  </p:normalViewPr>
  <p:slideViewPr>
    <p:cSldViewPr snapToGrid="0" snapToObjects="1">
      <p:cViewPr varScale="1">
        <p:scale>
          <a:sx n="32" d="100"/>
          <a:sy n="32" d="100"/>
        </p:scale>
        <p:origin x="752" y="24"/>
      </p:cViewPr>
      <p:guideLst>
        <p:guide pos="14470"/>
        <p:guide pos="7678"/>
        <p:guide orient="horz" pos="4320"/>
        <p:guide pos="12526"/>
        <p:guide orient="horz" pos="6984"/>
      </p:guideLst>
    </p:cSldViewPr>
  </p:slideViewPr>
  <p:notesTextViewPr>
    <p:cViewPr>
      <p:scale>
        <a:sx n="20" d="100"/>
        <a:sy n="2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houla Al Balushi" userId="a43b42ee-d80a-402f-bd5e-a2c93b6285a1" providerId="ADAL" clId="{E7A5720B-7524-4B57-896E-67F0432311BB}"/>
    <pc:docChg chg="modSld">
      <pc:chgData name="Khoula Al Balushi" userId="a43b42ee-d80a-402f-bd5e-a2c93b6285a1" providerId="ADAL" clId="{E7A5720B-7524-4B57-896E-67F0432311BB}" dt="2026-04-17T06:12:42.529" v="3" actId="27918"/>
      <pc:docMkLst>
        <pc:docMk/>
      </pc:docMkLst>
      <pc:sldChg chg="mod">
        <pc:chgData name="Khoula Al Balushi" userId="a43b42ee-d80a-402f-bd5e-a2c93b6285a1" providerId="ADAL" clId="{E7A5720B-7524-4B57-896E-67F0432311BB}" dt="2026-04-17T06:12:42.529" v="3" actId="27918"/>
        <pc:sldMkLst>
          <pc:docMk/>
          <pc:sldMk cId="4246067549" sldId="4385"/>
        </pc:sldMkLst>
      </pc:sldChg>
      <pc:sldChg chg="mod">
        <pc:chgData name="Khoula Al Balushi" userId="a43b42ee-d80a-402f-bd5e-a2c93b6285a1" providerId="ADAL" clId="{E7A5720B-7524-4B57-896E-67F0432311BB}" dt="2026-04-17T06:12:33.912" v="1" actId="27918"/>
        <pc:sldMkLst>
          <pc:docMk/>
          <pc:sldMk cId="932095800" sldId="4389"/>
        </pc:sldMkLst>
      </pc:sldChg>
    </pc:docChg>
  </pc:docChgLst>
  <pc:docChgLst>
    <pc:chgData name="Mugahid Abd Elmagid" userId="b4e771a8-884f-421e-9bc8-5676f5ac87f6" providerId="ADAL" clId="{9DFBF0B9-CA5C-402F-A8AB-D602C5A9A428}"/>
    <pc:docChg chg="undo custSel mod modSld modMainMaster">
      <pc:chgData name="Mugahid Abd Elmagid" userId="b4e771a8-884f-421e-9bc8-5676f5ac87f6" providerId="ADAL" clId="{9DFBF0B9-CA5C-402F-A8AB-D602C5A9A428}" dt="2026-04-13T04:14:10.957" v="76" actId="20577"/>
      <pc:docMkLst>
        <pc:docMk/>
      </pc:docMkLst>
      <pc:sldChg chg="modSp mod">
        <pc:chgData name="Mugahid Abd Elmagid" userId="b4e771a8-884f-421e-9bc8-5676f5ac87f6" providerId="ADAL" clId="{9DFBF0B9-CA5C-402F-A8AB-D602C5A9A428}" dt="2026-04-13T04:14:10.957" v="76" actId="20577"/>
        <pc:sldMkLst>
          <pc:docMk/>
          <pc:sldMk cId="4246067549" sldId="4385"/>
        </pc:sldMkLst>
        <pc:spChg chg="mod">
          <ac:chgData name="Mugahid Abd Elmagid" userId="b4e771a8-884f-421e-9bc8-5676f5ac87f6" providerId="ADAL" clId="{9DFBF0B9-CA5C-402F-A8AB-D602C5A9A428}" dt="2026-04-13T04:14:10.957" v="76" actId="20577"/>
          <ac:spMkLst>
            <pc:docMk/>
            <pc:sldMk cId="4246067549" sldId="4385"/>
            <ac:spMk id="44" creationId="{D82C1E28-5919-412E-97E8-831C77601E8C}"/>
          </ac:spMkLst>
        </pc:spChg>
        <pc:spChg chg="mod">
          <ac:chgData name="Mugahid Abd Elmagid" userId="b4e771a8-884f-421e-9bc8-5676f5ac87f6" providerId="ADAL" clId="{9DFBF0B9-CA5C-402F-A8AB-D602C5A9A428}" dt="2026-04-13T04:14:05.679" v="68" actId="20577"/>
          <ac:spMkLst>
            <pc:docMk/>
            <pc:sldMk cId="4246067549" sldId="4385"/>
            <ac:spMk id="45" creationId="{7CE5E5C1-B6C5-5A45-8BC6-78601F3CE691}"/>
          </ac:spMkLst>
        </pc:spChg>
      </pc:sldChg>
      <pc:sldChg chg="modSp mod">
        <pc:chgData name="Mugahid Abd Elmagid" userId="b4e771a8-884f-421e-9bc8-5676f5ac87f6" providerId="ADAL" clId="{9DFBF0B9-CA5C-402F-A8AB-D602C5A9A428}" dt="2026-04-13T04:11:59.120" v="47" actId="27918"/>
        <pc:sldMkLst>
          <pc:docMk/>
          <pc:sldMk cId="932095800" sldId="4389"/>
        </pc:sldMkLst>
        <pc:spChg chg="mod">
          <ac:chgData name="Mugahid Abd Elmagid" userId="b4e771a8-884f-421e-9bc8-5676f5ac87f6" providerId="ADAL" clId="{9DFBF0B9-CA5C-402F-A8AB-D602C5A9A428}" dt="2026-04-13T04:11:33.678" v="45" actId="20577"/>
          <ac:spMkLst>
            <pc:docMk/>
            <pc:sldMk cId="932095800" sldId="4389"/>
            <ac:spMk id="44" creationId="{D82C1E28-5919-412E-97E8-831C77601E8C}"/>
          </ac:spMkLst>
        </pc:spChg>
        <pc:spChg chg="mod">
          <ac:chgData name="Mugahid Abd Elmagid" userId="b4e771a8-884f-421e-9bc8-5676f5ac87f6" providerId="ADAL" clId="{9DFBF0B9-CA5C-402F-A8AB-D602C5A9A428}" dt="2026-04-13T04:11:26.701" v="43" actId="948"/>
          <ac:spMkLst>
            <pc:docMk/>
            <pc:sldMk cId="932095800" sldId="4389"/>
            <ac:spMk id="45" creationId="{7CE5E5C1-B6C5-5A45-8BC6-78601F3CE691}"/>
          </ac:spMkLst>
        </pc:spChg>
      </pc:sldChg>
      <pc:sldMasterChg chg="addSp mod">
        <pc:chgData name="Mugahid Abd Elmagid" userId="b4e771a8-884f-421e-9bc8-5676f5ac87f6" providerId="ADAL" clId="{9DFBF0B9-CA5C-402F-A8AB-D602C5A9A428}" dt="2026-04-13T04:00:31.663" v="0" actId="33475"/>
        <pc:sldMasterMkLst>
          <pc:docMk/>
          <pc:sldMasterMk cId="1631059664" sldId="2147483970"/>
        </pc:sldMasterMkLst>
        <pc:spChg chg="add">
          <ac:chgData name="Mugahid Abd Elmagid" userId="b4e771a8-884f-421e-9bc8-5676f5ac87f6" providerId="ADAL" clId="{9DFBF0B9-CA5C-402F-A8AB-D602C5A9A428}" dt="2026-04-13T04:00:31.663" v="0" actId="33475"/>
          <ac:spMkLst>
            <pc:docMk/>
            <pc:sldMasterMk cId="1631059664" sldId="2147483970"/>
            <ac:spMk id="8" creationId="{7006AD11-4CBD-7660-144B-38A440766EC4}"/>
          </ac:spMkLst>
        </pc:sp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384236641952603"/>
          <c:y val="7.7638670010598029E-2"/>
          <c:w val="0.70850468508954634"/>
          <c:h val="0.86537162231611431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7D3E-1C4E-885C-7B2BCBD7EC2D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D3E-1C4E-885C-7B2BCBD7EC2D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7D3E-1C4E-885C-7B2BCBD7EC2D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7D3E-1C4E-885C-7B2BCBD7EC2D}"/>
              </c:ext>
            </c:extLst>
          </c:dPt>
          <c:dLbls>
            <c:dLbl>
              <c:idx val="0"/>
              <c:layout>
                <c:manualLayout>
                  <c:x val="-3.752222578017164E-3"/>
                  <c:y val="-2.4864162382166877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0"/>
                <a:lstStyle/>
                <a:p>
                  <a:pPr algn="ctr">
                    <a:defRPr lang="en-US" sz="2000" b="1" i="0" u="none" strike="noStrike" kern="1200" baseline="0">
                      <a:solidFill>
                        <a:schemeClr val="bg1"/>
                      </a:solidFill>
                      <a:latin typeface="Arial" panose="020B0604020202020204" pitchFamily="34" charset="0"/>
                      <a:ea typeface="Lato Light" panose="020F0502020204030203" pitchFamily="34" charset="0"/>
                      <a:cs typeface="Arial" panose="020B0604020202020204" pitchFamily="34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D3E-1C4E-885C-7B2BCBD7EC2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Lato Light" panose="020F0502020204030203" pitchFamily="34" charset="0"/>
                    <a:cs typeface="Arial" panose="020B0604020202020204" pitchFamily="34" charset="0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Sheet1!$A$2:$A$17</c:f>
              <c:strCache>
                <c:ptCount val="16"/>
                <c:pt idx="0">
                  <c:v>مستشفى مسافي
 Masafi Hospital</c:v>
                </c:pt>
                <c:pt idx="1">
                  <c:v>مستشفى دبا 
 Dibba Hospital</c:v>
                </c:pt>
                <c:pt idx="2">
                  <c:v>مستشفى الفجيرة
Al Fujairah Hospital</c:v>
                </c:pt>
                <c:pt idx="3">
                  <c:v>مستشفى شعم
 Shaa'm Hospital</c:v>
                </c:pt>
                <c:pt idx="4">
                  <c:v>مستشفى عبدالله بن عمران للنساء والولادة والاطفال الخدج
 Abdullah Bin Omran Obstetics and Gnecology Hospital </c:v>
                </c:pt>
                <c:pt idx="5">
                  <c:v>مستشفى إبراهيم بن حمد عبيد الله
 Ibrahim Bin Hamad Obaid Allah Hospital</c:v>
                </c:pt>
                <c:pt idx="6">
                  <c:v>مستشفى صقر
 Saqr Hospital</c:v>
                </c:pt>
                <c:pt idx="7">
                  <c:v>مستشفى ام القيوين
 Umm Al Quwain Hospital</c:v>
                </c:pt>
                <c:pt idx="8">
                  <c:v>مستشفى كلباء
  Kalba Hospital</c:v>
                </c:pt>
                <c:pt idx="9">
                  <c:v>مستشفى خورفكان
 Khorfakkan Hospital</c:v>
                </c:pt>
                <c:pt idx="10">
                  <c:v>مستشفى الذيد
 Al Dhaid Hospital</c:v>
                </c:pt>
                <c:pt idx="11">
                  <c:v>مستشفى الكويت - الشارقة
 Al Kuwait Hospital-Sharjah</c:v>
                </c:pt>
                <c:pt idx="12">
                  <c:v>مستشفى القاسمي للنساء والولادة والأطفال  
  Al Qassimi Women’s and Children’s Hospital</c:v>
                </c:pt>
                <c:pt idx="13">
                  <c:v>مستشفى القاسمي 
 Al Qassimi Hospital</c:v>
                </c:pt>
                <c:pt idx="14">
                  <c:v>مستشفى الأمل للصحة النفسية
Al Amal Psychiatric Hospital</c:v>
                </c:pt>
                <c:pt idx="15">
                  <c:v>مستشفى الكويت - دبي
 Al Kuwait Hospital-Dubai</c:v>
                </c:pt>
              </c:strCache>
            </c:strRef>
          </c:cat>
          <c:val>
            <c:numRef>
              <c:f>Sheet1!$B$2:$B$17</c:f>
              <c:numCache>
                <c:formatCode>#,##0</c:formatCode>
                <c:ptCount val="16"/>
                <c:pt idx="0">
                  <c:v>28118</c:v>
                </c:pt>
                <c:pt idx="1">
                  <c:v>86902</c:v>
                </c:pt>
                <c:pt idx="2">
                  <c:v>163285</c:v>
                </c:pt>
                <c:pt idx="3">
                  <c:v>65573</c:v>
                </c:pt>
                <c:pt idx="4">
                  <c:v>25809</c:v>
                </c:pt>
                <c:pt idx="5">
                  <c:v>98118</c:v>
                </c:pt>
                <c:pt idx="6">
                  <c:v>114260</c:v>
                </c:pt>
                <c:pt idx="7">
                  <c:v>51922</c:v>
                </c:pt>
                <c:pt idx="8">
                  <c:v>75918</c:v>
                </c:pt>
                <c:pt idx="9">
                  <c:v>91462</c:v>
                </c:pt>
                <c:pt idx="10">
                  <c:v>29788</c:v>
                </c:pt>
                <c:pt idx="11">
                  <c:v>32432</c:v>
                </c:pt>
                <c:pt idx="12">
                  <c:v>91065</c:v>
                </c:pt>
                <c:pt idx="13">
                  <c:v>188140</c:v>
                </c:pt>
                <c:pt idx="14">
                  <c:v>42013</c:v>
                </c:pt>
                <c:pt idx="15">
                  <c:v>37068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D3E-1C4E-885C-7B2BCBD7EC2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78953008"/>
        <c:axId val="557876616"/>
      </c:barChart>
      <c:catAx>
        <c:axId val="678953008"/>
        <c:scaling>
          <c:orientation val="minMax"/>
        </c:scaling>
        <c:delete val="0"/>
        <c:axPos val="l"/>
        <c:majorGridlines>
          <c:spPr>
            <a:ln w="12700" cap="flat" cmpd="sng" algn="ctr">
              <a:solidFill>
                <a:schemeClr val="bg1">
                  <a:lumMod val="50000"/>
                  <a:alpha val="20000"/>
                </a:schemeClr>
              </a:solidFill>
              <a:round/>
            </a:ln>
            <a:effectLst/>
          </c:spPr>
        </c:majorGridlines>
        <c:numFmt formatCode="General" sourceLinked="0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Low" rtl="1">
              <a:defRPr lang="en-US" sz="1800" b="1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557876616"/>
        <c:crosses val="autoZero"/>
        <c:auto val="1"/>
        <c:lblAlgn val="r"/>
        <c:lblOffset val="100"/>
        <c:noMultiLvlLbl val="0"/>
      </c:catAx>
      <c:valAx>
        <c:axId val="557876616"/>
        <c:scaling>
          <c:orientation val="minMax"/>
        </c:scaling>
        <c:delete val="0"/>
        <c:axPos val="b"/>
        <c:numFmt formatCode="#,##0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Light" panose="020F0502020204030203" pitchFamily="34" charset="0"/>
                <a:cs typeface="Arial" panose="020B0604020202020204" pitchFamily="34" charset="0"/>
              </a:defRPr>
            </a:pPr>
            <a:endParaRPr lang="en-US"/>
          </a:p>
        </c:txPr>
        <c:crossAx val="678953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600" b="0" i="0">
          <a:latin typeface="Lato Light" panose="020F0502020204030203" pitchFamily="34" charset="0"/>
          <a:ea typeface="Lato Light" panose="020F0502020204030203" pitchFamily="34" charset="0"/>
          <a:cs typeface="Lato Light" panose="020F0502020204030203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2025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200" b="1">
                    <a:solidFill>
                      <a:srgbClr val="F1EEF4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Sheet1!$A$2:$A$6</c:f>
              <c:strCache>
                <c:ptCount val="5"/>
                <c:pt idx="0">
                  <c:v>دبي
Dubai</c:v>
                </c:pt>
                <c:pt idx="1">
                  <c:v>الشارقة
Sharjah</c:v>
                </c:pt>
                <c:pt idx="2">
                  <c:v>أم القيوين
U.A.Q</c:v>
                </c:pt>
                <c:pt idx="3">
                  <c:v>رأس الخيمه
R.A.K</c:v>
                </c:pt>
                <c:pt idx="4">
                  <c:v>الفجيرة
Fujairah</c:v>
                </c:pt>
              </c:strCache>
            </c:strRef>
          </c:cat>
          <c:val>
            <c:numRef>
              <c:f>Sheet1!$B$2:$B$6</c:f>
              <c:numCache>
                <c:formatCode>#,##0</c:formatCode>
                <c:ptCount val="5"/>
                <c:pt idx="0">
                  <c:v>79081</c:v>
                </c:pt>
                <c:pt idx="1">
                  <c:v>508805</c:v>
                </c:pt>
                <c:pt idx="2">
                  <c:v>51922</c:v>
                </c:pt>
                <c:pt idx="3">
                  <c:v>303760</c:v>
                </c:pt>
                <c:pt idx="4">
                  <c:v>278305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E0-4F08-8AC2-927A1F626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85665551744148905"/>
          <c:y val="0.29027301871558936"/>
          <c:w val="0.13970075739752716"/>
          <c:h val="0.49940713618343491"/>
        </c:manualLayout>
      </c:layout>
      <c:overlay val="0"/>
      <c:txPr>
        <a:bodyPr/>
        <a:lstStyle/>
        <a:p>
          <a:pPr>
            <a:defRPr sz="2400" b="1">
              <a:solidFill>
                <a:schemeClr val="accent2">
                  <a:lumMod val="50000"/>
                </a:schemeClr>
              </a:solidFill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EFC10EE1-B198-C942-8235-326C972CBB30}" type="datetimeFigureOut">
              <a:rPr lang="en-US" smtClean="0"/>
              <a:pPr/>
              <a:t>17-04-2026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Montserrat Light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Montserrat Light" charset="0"/>
              </a:defRPr>
            </a:lvl1pPr>
          </a:lstStyle>
          <a:p>
            <a:fld id="{006BE02D-20C0-F840-AFAC-BEA99C74FDC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289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1pPr>
    <a:lvl2pPr marL="914217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2pPr>
    <a:lvl3pPr marL="1828434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3pPr>
    <a:lvl4pPr marL="2742651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4pPr>
    <a:lvl5pPr marL="3656868" algn="l" defTabSz="914217" rtl="0" eaLnBrk="1" latinLnBrk="0" hangingPunct="1">
      <a:defRPr sz="2400" b="0" i="0" kern="1200">
        <a:solidFill>
          <a:schemeClr val="tx1"/>
        </a:solidFill>
        <a:latin typeface="Montserrat Light" charset="0"/>
        <a:ea typeface="+mn-ea"/>
        <a:cs typeface="+mn-cs"/>
      </a:defRPr>
    </a:lvl5pPr>
    <a:lvl6pPr marL="4571086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5303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399520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3737" algn="l" defTabSz="914217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d:image004.png@01D828B0.313CC150">
            <a:extLst>
              <a:ext uri="{FF2B5EF4-FFF2-40B4-BE49-F238E27FC236}">
                <a16:creationId xmlns:a16="http://schemas.microsoft.com/office/drawing/2014/main" id="{15FC8535-EDF7-4B6E-B72C-DF4E384FD5C1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3981"/>
          <a:stretch/>
        </p:blipFill>
        <p:spPr bwMode="auto">
          <a:xfrm>
            <a:off x="1489109" y="349183"/>
            <a:ext cx="4748922" cy="1402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 descr="cid:image004.png@01D828B0.313CC150">
            <a:extLst>
              <a:ext uri="{FF2B5EF4-FFF2-40B4-BE49-F238E27FC236}">
                <a16:creationId xmlns:a16="http://schemas.microsoft.com/office/drawing/2014/main" id="{2AB2C1E1-5E58-4D08-B887-3496FE0002F4}"/>
              </a:ext>
            </a:extLst>
          </p:cNvPr>
          <p:cNvPicPr/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726" t="-14880" b="-1"/>
          <a:stretch/>
        </p:blipFill>
        <p:spPr bwMode="auto">
          <a:xfrm>
            <a:off x="21705009" y="446459"/>
            <a:ext cx="1183531" cy="140281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22611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5964" y="730251"/>
            <a:ext cx="21025723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5964" y="3651250"/>
            <a:ext cx="21025723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5964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17-04-2026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5097" y="12712701"/>
            <a:ext cx="8227457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16715" y="12712701"/>
            <a:ext cx="5484971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39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06AD11-4CBD-7660-144B-38A440766EC4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11442700" y="13469620"/>
            <a:ext cx="1555814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200">
                <a:solidFill>
                  <a:srgbClr val="0000FF">
                    <a:alpha val="50000"/>
                  </a:srgbClr>
                </a:solidFill>
                <a:latin typeface="Aptos" panose="020B0004020202020204" pitchFamily="34" charset="0"/>
              </a:rPr>
              <a:t>Classification: Internal </a:t>
            </a:r>
          </a:p>
        </p:txBody>
      </p:sp>
    </p:spTree>
    <p:extLst>
      <p:ext uri="{BB962C8B-B14F-4D97-AF65-F5344CB8AC3E}">
        <p14:creationId xmlns:p14="http://schemas.microsoft.com/office/powerpoint/2010/main" val="16310596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7" r:id="rId1"/>
  </p:sldLayoutIdLst>
  <p:hf hdr="0" ftr="0" dt="0"/>
  <p:txStyles>
    <p:titleStyle>
      <a:lvl1pPr algn="l" defTabSz="1828343" rtl="0" eaLnBrk="1" latinLnBrk="0" hangingPunct="1">
        <a:lnSpc>
          <a:spcPct val="90000"/>
        </a:lnSpc>
        <a:spcBef>
          <a:spcPct val="0"/>
        </a:spcBef>
        <a:buNone/>
        <a:defRPr sz="879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1828343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None/>
        <a:defRPr sz="5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47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9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5" indent="0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5027943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942114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856286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770457" indent="-457086" algn="l" defTabSz="1828343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1pPr>
      <a:lvl2pPr marL="9141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2pPr>
      <a:lvl3pPr marL="1828343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3pPr>
      <a:lvl4pPr marL="2742514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4pPr>
      <a:lvl5pPr marL="3656686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5pPr>
      <a:lvl6pPr marL="4570857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6pPr>
      <a:lvl7pPr marL="5485028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7pPr>
      <a:lvl8pPr marL="6399200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8pPr>
      <a:lvl9pPr marL="7313371" algn="l" defTabSz="1828343" rtl="0" eaLnBrk="1" latinLnBrk="0" hangingPunct="1">
        <a:defRPr sz="35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845388" y="2345629"/>
            <a:ext cx="22906151" cy="10753152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aphicFrame>
        <p:nvGraphicFramePr>
          <p:cNvPr id="62" name="Chart 9">
            <a:extLst>
              <a:ext uri="{FF2B5EF4-FFF2-40B4-BE49-F238E27FC236}">
                <a16:creationId xmlns:a16="http://schemas.microsoft.com/office/drawing/2014/main" id="{B5AD5106-D413-FF43-8FAD-ABCFCFD5FB0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55815660"/>
              </p:ext>
            </p:extLst>
          </p:nvPr>
        </p:nvGraphicFramePr>
        <p:xfrm>
          <a:off x="845388" y="2345630"/>
          <a:ext cx="22898532" cy="106083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6436416" y="1154865"/>
            <a:ext cx="1324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</a:t>
            </a:r>
            <a:r>
              <a:rPr lang="ar-SA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المستشفى والإمارة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2025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555086" y="1741528"/>
            <a:ext cx="1900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 and Emirate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202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5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20958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Rectangle 80">
            <a:extLst>
              <a:ext uri="{FF2B5EF4-FFF2-40B4-BE49-F238E27FC236}">
                <a16:creationId xmlns:a16="http://schemas.microsoft.com/office/drawing/2014/main" id="{572477D4-1FE4-6340-9F64-B7448799D1D5}"/>
              </a:ext>
            </a:extLst>
          </p:cNvPr>
          <p:cNvSpPr/>
          <p:nvPr/>
        </p:nvSpPr>
        <p:spPr>
          <a:xfrm>
            <a:off x="1676676" y="3140765"/>
            <a:ext cx="20912664" cy="9958015"/>
          </a:xfrm>
          <a:prstGeom prst="rect">
            <a:avLst/>
          </a:prstGeom>
          <a:solidFill>
            <a:schemeClr val="bg1">
              <a:lumMod val="50000"/>
              <a:alpha val="10000"/>
            </a:schemeClr>
          </a:solidFill>
          <a:ln w="635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5" name="CuadroTexto 350">
            <a:extLst>
              <a:ext uri="{FF2B5EF4-FFF2-40B4-BE49-F238E27FC236}">
                <a16:creationId xmlns:a16="http://schemas.microsoft.com/office/drawing/2014/main" id="{7CE5E5C1-B6C5-5A45-8BC6-78601F3CE691}"/>
              </a:ext>
            </a:extLst>
          </p:cNvPr>
          <p:cNvSpPr txBox="1"/>
          <p:nvPr/>
        </p:nvSpPr>
        <p:spPr>
          <a:xfrm>
            <a:off x="5842055" y="1579497"/>
            <a:ext cx="13241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24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ar-AE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</a:rPr>
              <a:t>خدمات المستشفيات للمرضى الخارجيين حسب  المستشفى والإمارة 2025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2" name="Content Placeholder 5">
            <a:extLst>
              <a:ext uri="{FF2B5EF4-FFF2-40B4-BE49-F238E27FC236}">
                <a16:creationId xmlns:a16="http://schemas.microsoft.com/office/drawing/2014/main" id="{DEE15977-B84D-48E1-82DA-AAFDDA9C8C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829933"/>
              </p:ext>
            </p:extLst>
          </p:nvPr>
        </p:nvGraphicFramePr>
        <p:xfrm>
          <a:off x="1788310" y="3140765"/>
          <a:ext cx="20912664" cy="96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4" name="CuadroTexto 350">
            <a:extLst>
              <a:ext uri="{FF2B5EF4-FFF2-40B4-BE49-F238E27FC236}">
                <a16:creationId xmlns:a16="http://schemas.microsoft.com/office/drawing/2014/main" id="{D82C1E28-5919-412E-97E8-831C77601E8C}"/>
              </a:ext>
            </a:extLst>
          </p:cNvPr>
          <p:cNvSpPr txBox="1"/>
          <p:nvPr/>
        </p:nvSpPr>
        <p:spPr>
          <a:xfrm>
            <a:off x="3062435" y="2225828"/>
            <a:ext cx="190037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ar-AE" sz="3200" b="1" dirty="0">
                <a:solidFill>
                  <a:schemeClr val="tx2"/>
                </a:solidFill>
                <a:latin typeface="Lato Heavy" charset="0"/>
                <a:ea typeface="Lato Heavy" charset="0"/>
                <a:cs typeface="Lato Heavy" charset="0"/>
              </a:rPr>
              <a:t> </a:t>
            </a: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ea typeface="Lato Heavy" charset="0"/>
                <a:cs typeface="Arial" panose="020B0604020202020204" pitchFamily="34" charset="0"/>
              </a:rPr>
              <a:t>Hospital Services to Outpatients by Hospital and Emirate 2025</a:t>
            </a:r>
            <a:endParaRPr lang="en-US" sz="32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ea typeface="Lato Heavy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6067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usiness 15">
      <a:dk1>
        <a:srgbClr val="999999"/>
      </a:dk1>
      <a:lt1>
        <a:srgbClr val="FFFFFF"/>
      </a:lt1>
      <a:dk2>
        <a:srgbClr val="494949"/>
      </a:dk2>
      <a:lt2>
        <a:srgbClr val="FFFFFF"/>
      </a:lt2>
      <a:accent1>
        <a:srgbClr val="717FAC"/>
      </a:accent1>
      <a:accent2>
        <a:srgbClr val="29446F"/>
      </a:accent2>
      <a:accent3>
        <a:srgbClr val="A7CFDC"/>
      </a:accent3>
      <a:accent4>
        <a:srgbClr val="E39274"/>
      </a:accent4>
      <a:accent5>
        <a:srgbClr val="D2B9B5"/>
      </a:accent5>
      <a:accent6>
        <a:srgbClr val="717FAC"/>
      </a:accent6>
      <a:hlink>
        <a:srgbClr val="F9F98F"/>
      </a:hlink>
      <a:folHlink>
        <a:srgbClr val="FFC00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cca856b6-262d-4bf7-bd43-4524b7cdc6b9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24A2CA669E689499923BA98F4B94722" ma:contentTypeVersion="39" ma:contentTypeDescription="Create a new document." ma:contentTypeScope="" ma:versionID="83f8c3c120e3a27d8c5b9f644197b3b9">
  <xsd:schema xmlns:xsd="http://www.w3.org/2001/XMLSchema" xmlns:xs="http://www.w3.org/2001/XMLSchema" xmlns:p="http://schemas.microsoft.com/office/2006/metadata/properties" xmlns:ns3="62fb0549-7469-4849-97e7-06014a737633" xmlns:ns4="cca856b6-262d-4bf7-bd43-4524b7cdc6b9" xmlns:ns5="9efef094-32d2-4e2e-9367-de9b8d8bb96f" targetNamespace="http://schemas.microsoft.com/office/2006/metadata/properties" ma:root="true" ma:fieldsID="07e54683bfb040b51ea541b59959f099" ns3:_="" ns4:_="" ns5:_="">
    <xsd:import namespace="62fb0549-7469-4849-97e7-06014a737633"/>
    <xsd:import namespace="cca856b6-262d-4bf7-bd43-4524b7cdc6b9"/>
    <xsd:import namespace="9efef094-32d2-4e2e-9367-de9b8d8bb96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LengthInSeconds" minOccurs="0"/>
                <xsd:element ref="ns4:_activity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5:MediaServiceObjectDetectorVersions" minOccurs="0"/>
                <xsd:element ref="ns5:MediaServiceSystemTags" minOccurs="0"/>
                <xsd:element ref="ns5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fb0549-7469-4849-97e7-06014a73763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a856b6-262d-4bf7-bd43-4524b7cdc6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6" nillable="true" ma:displayName="_activity" ma:hidden="true" ma:internalName="_activity">
      <xsd:simpleType>
        <xsd:restriction base="dms:Note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fef094-32d2-4e2e-9367-de9b8d8bb96f" elementFormDefault="qualified">
    <xsd:import namespace="http://schemas.microsoft.com/office/2006/documentManagement/types"/>
    <xsd:import namespace="http://schemas.microsoft.com/office/infopath/2007/PartnerControls"/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B3F4B02-FFD2-41C2-A1BD-1308492D6C87}">
  <ds:schemaRefs>
    <ds:schemaRef ds:uri="http://purl.org/dc/dcmitype/"/>
    <ds:schemaRef ds:uri="http://purl.org/dc/terms/"/>
    <ds:schemaRef ds:uri="http://schemas.microsoft.com/office/2006/metadata/properties"/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62fb0549-7469-4849-97e7-06014a737633"/>
    <ds:schemaRef ds:uri="9efef094-32d2-4e2e-9367-de9b8d8bb96f"/>
    <ds:schemaRef ds:uri="http://schemas.openxmlformats.org/package/2006/metadata/core-properties"/>
    <ds:schemaRef ds:uri="cca856b6-262d-4bf7-bd43-4524b7cdc6b9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B8739CC-EEC1-4FC7-9840-E9E2F61B1F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2fb0549-7469-4849-97e7-06014a737633"/>
    <ds:schemaRef ds:uri="cca856b6-262d-4bf7-bd43-4524b7cdc6b9"/>
    <ds:schemaRef ds:uri="9efef094-32d2-4e2e-9367-de9b8d8bb9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C889CEC-A1CE-480A-B4DA-4D81970B1BA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113050</TotalTime>
  <Words>40</Words>
  <Application>Microsoft Office PowerPoint</Application>
  <PresentationFormat>Custom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Lato Heavy</vt:lpstr>
      <vt:lpstr>Montserrat Light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admin</dc:creator>
  <cp:keywords/>
  <dc:description/>
  <cp:lastModifiedBy>Khoula Al Balushi</cp:lastModifiedBy>
  <cp:revision>18909</cp:revision>
  <dcterms:created xsi:type="dcterms:W3CDTF">2014-11-12T21:47:38Z</dcterms:created>
  <dcterms:modified xsi:type="dcterms:W3CDTF">2026-04-17T06:12:42Z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0x010100724A2CA669E689499923BA98F4B94722</vt:lpwstr>
  </property>
  <property fmtid="{D5CDD505-2E9C-101B-9397-08002B2CF9AE}" pid="3" name="MSIP_Label_096ad74c-a235-47e7-a91d-3632a6f1d5fb_Enabled">
    <vt:lpwstr>true</vt:lpwstr>
  </property>
  <property fmtid="{D5CDD505-2E9C-101B-9397-08002B2CF9AE}" pid="4" name="MSIP_Label_096ad74c-a235-47e7-a91d-3632a6f1d5fb_SetDate">
    <vt:lpwstr>2026-04-13T04:00:31Z</vt:lpwstr>
  </property>
  <property fmtid="{D5CDD505-2E9C-101B-9397-08002B2CF9AE}" pid="5" name="MSIP_Label_096ad74c-a235-47e7-a91d-3632a6f1d5fb_Method">
    <vt:lpwstr>Privileged</vt:lpwstr>
  </property>
  <property fmtid="{D5CDD505-2E9C-101B-9397-08002B2CF9AE}" pid="6" name="MSIP_Label_096ad74c-a235-47e7-a91d-3632a6f1d5fb_Name">
    <vt:lpwstr>Internal</vt:lpwstr>
  </property>
  <property fmtid="{D5CDD505-2E9C-101B-9397-08002B2CF9AE}" pid="7" name="MSIP_Label_096ad74c-a235-47e7-a91d-3632a6f1d5fb_SiteId">
    <vt:lpwstr>988f94be-7208-4701-8289-28a718608374</vt:lpwstr>
  </property>
  <property fmtid="{D5CDD505-2E9C-101B-9397-08002B2CF9AE}" pid="8" name="MSIP_Label_096ad74c-a235-47e7-a91d-3632a6f1d5fb_ActionId">
    <vt:lpwstr>af7c53f3-8313-4e1f-99b7-3fdf7df010a1</vt:lpwstr>
  </property>
  <property fmtid="{D5CDD505-2E9C-101B-9397-08002B2CF9AE}" pid="9" name="MSIP_Label_096ad74c-a235-47e7-a91d-3632a6f1d5fb_ContentBits">
    <vt:lpwstr>3</vt:lpwstr>
  </property>
  <property fmtid="{D5CDD505-2E9C-101B-9397-08002B2CF9AE}" pid="10" name="MSIP_Label_096ad74c-a235-47e7-a91d-3632a6f1d5fb_Tag">
    <vt:lpwstr>10, 0, 1, 1</vt:lpwstr>
  </property>
  <property fmtid="{D5CDD505-2E9C-101B-9397-08002B2CF9AE}" pid="11" name="ClassificationContentMarkingFooterLocations">
    <vt:lpwstr>Office Theme:8</vt:lpwstr>
  </property>
  <property fmtid="{D5CDD505-2E9C-101B-9397-08002B2CF9AE}" pid="12" name="ClassificationContentMarkingFooterText">
    <vt:lpwstr>Classification: Internal </vt:lpwstr>
  </property>
</Properties>
</file>