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3"/>
  </p:notesMasterIdLst>
  <p:sldIdLst>
    <p:sldId id="4386" r:id="rId2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5" pos="14470" userDrawn="1">
          <p15:clr>
            <a:srgbClr val="A4A3A4"/>
          </p15:clr>
        </p15:guide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  <p15:guide id="55" pos="12526" userDrawn="1">
          <p15:clr>
            <a:srgbClr val="A4A3A4"/>
          </p15:clr>
        </p15:guide>
        <p15:guide id="56" orient="horz" pos="69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0D9"/>
    <a:srgbClr val="5693D7"/>
    <a:srgbClr val="F1EEF4"/>
    <a:srgbClr val="BDDB90"/>
    <a:srgbClr val="337EBF"/>
    <a:srgbClr val="FAE28A"/>
    <a:srgbClr val="8F5722"/>
    <a:srgbClr val="6C421D"/>
    <a:srgbClr val="FFC48E"/>
    <a:srgbClr val="FFBE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E55D0D-16DE-4741-8E4F-6767C0789B3C}" v="2" dt="2026-04-20T10:40:05.531"/>
  </p1510:revLst>
</p1510:revInfo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38338" autoAdjust="0"/>
  </p:normalViewPr>
  <p:slideViewPr>
    <p:cSldViewPr snapToGrid="0" snapToObjects="1">
      <p:cViewPr varScale="1">
        <p:scale>
          <a:sx n="32" d="100"/>
          <a:sy n="32" d="100"/>
        </p:scale>
        <p:origin x="712" y="24"/>
      </p:cViewPr>
      <p:guideLst>
        <p:guide pos="14470"/>
        <p:guide pos="7678"/>
        <p:guide orient="horz" pos="4320"/>
        <p:guide pos="12526"/>
        <p:guide orient="horz" pos="6984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houla Al Balushi" userId="a43b42ee-d80a-402f-bd5e-a2c93b6285a1" providerId="ADAL" clId="{24E55D0D-16DE-4741-8E4F-6767C0789B3C}"/>
    <pc:docChg chg="modSld">
      <pc:chgData name="Khoula Al Balushi" userId="a43b42ee-d80a-402f-bd5e-a2c93b6285a1" providerId="ADAL" clId="{24E55D0D-16DE-4741-8E4F-6767C0789B3C}" dt="2026-04-20T10:53:47.927" v="15" actId="27918"/>
      <pc:docMkLst>
        <pc:docMk/>
      </pc:docMkLst>
      <pc:sldChg chg="modSp mod">
        <pc:chgData name="Khoula Al Balushi" userId="a43b42ee-d80a-402f-bd5e-a2c93b6285a1" providerId="ADAL" clId="{24E55D0D-16DE-4741-8E4F-6767C0789B3C}" dt="2026-04-20T10:53:47.927" v="15" actId="27918"/>
        <pc:sldMkLst>
          <pc:docMk/>
          <pc:sldMk cId="4208011151" sldId="4386"/>
        </pc:sldMkLst>
        <pc:spChg chg="mod">
          <ac:chgData name="Khoula Al Balushi" userId="a43b42ee-d80a-402f-bd5e-a2c93b6285a1" providerId="ADAL" clId="{24E55D0D-16DE-4741-8E4F-6767C0789B3C}" dt="2026-04-20T10:39:57.069" v="1" actId="20577"/>
          <ac:spMkLst>
            <pc:docMk/>
            <pc:sldMk cId="4208011151" sldId="4386"/>
            <ac:spMk id="44" creationId="{D82C1E28-5919-412E-97E8-831C77601E8C}"/>
          </ac:spMkLst>
        </pc:spChg>
        <pc:spChg chg="mod">
          <ac:chgData name="Khoula Al Balushi" userId="a43b42ee-d80a-402f-bd5e-a2c93b6285a1" providerId="ADAL" clId="{24E55D0D-16DE-4741-8E4F-6767C0789B3C}" dt="2026-04-20T10:39:54.167" v="0" actId="20577"/>
          <ac:spMkLst>
            <pc:docMk/>
            <pc:sldMk cId="4208011151" sldId="4386"/>
            <ac:spMk id="45" creationId="{7CE5E5C1-B6C5-5A45-8BC6-78601F3CE691}"/>
          </ac:spMkLst>
        </pc:spChg>
        <pc:graphicFrameChg chg="mod">
          <ac:chgData name="Khoula Al Balushi" userId="a43b42ee-d80a-402f-bd5e-a2c93b6285a1" providerId="ADAL" clId="{24E55D0D-16DE-4741-8E4F-6767C0789B3C}" dt="2026-04-20T10:40:02.635" v="2" actId="20577"/>
          <ac:graphicFrameMkLst>
            <pc:docMk/>
            <pc:sldMk cId="4208011151" sldId="4386"/>
            <ac:graphicFrameMk id="62" creationId="{B5AD5106-D413-FF43-8FAD-ABCFCFD5FB04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2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6093700567922972"/>
          <c:y val="4.7137663979180976E-2"/>
          <c:w val="0.63132920029799811"/>
          <c:h val="0.91386575499092959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2025</c:v>
                </c:pt>
              </c:strCache>
            </c:strRef>
          </c:tx>
          <c:explosion val="4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7BB9-438C-BEF0-C6CEB70BCBA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79FC-45A8-B671-A179C3B7F5D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7BB9-438C-BEF0-C6CEB70BCBAC}"/>
              </c:ext>
            </c:extLst>
          </c:dPt>
          <c:dPt>
            <c:idx val="3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79FC-45A8-B671-A179C3B7F5D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7BB9-438C-BEF0-C6CEB70BCBAC}"/>
              </c:ext>
            </c:extLst>
          </c:dPt>
          <c:dPt>
            <c:idx val="5"/>
            <c:bubble3D val="0"/>
            <c:spPr>
              <a:solidFill>
                <a:srgbClr val="B5D0D9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7BB9-438C-BEF0-C6CEB70BCBA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7BB9-438C-BEF0-C6CEB70BCBA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F-7BB9-438C-BEF0-C6CEB70BCBAC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1-7BB9-438C-BEF0-C6CEB70BCBAC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3-7BB9-438C-BEF0-C6CEB70BCBAC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79FC-45A8-B671-A179C3B7F5D9}"/>
              </c:ext>
            </c:extLst>
          </c:dPt>
          <c:dLbls>
            <c:dLbl>
              <c:idx val="0"/>
              <c:layout>
                <c:manualLayout>
                  <c:x val="-8.4892999538882657E-2"/>
                  <c:y val="-6.1265347695229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BB9-438C-BEF0-C6CEB70BCBAC}"/>
                </c:ext>
              </c:extLst>
            </c:dLbl>
            <c:dLbl>
              <c:idx val="1"/>
              <c:layout>
                <c:manualLayout>
                  <c:x val="0.1033827996765368"/>
                  <c:y val="-9.1899151175350149E-2"/>
                </c:manualLayout>
              </c:layout>
              <c:tx>
                <c:rich>
                  <a:bodyPr/>
                  <a:lstStyle/>
                  <a:p>
                    <a:fld id="{3A538DBF-3EFF-4222-86C5-91CE8546638B}" type="VALUE">
                      <a:rPr lang="en-US">
                        <a:solidFill>
                          <a:schemeClr val="bg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9FC-45A8-B671-A179C3B7F5D9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tx2">
                          <a:lumMod val="5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7BB9-438C-BEF0-C6CEB70BCBAC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6CE7134A-C04D-4C50-BFD9-0E8EC412FC24}" type="VALUE">
                      <a:rPr lang="en-US">
                        <a:solidFill>
                          <a:schemeClr val="tx2">
                            <a:lumMod val="75000"/>
                          </a:schemeClr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9FC-45A8-B671-A179C3B7F5D9}"/>
                </c:ext>
              </c:extLst>
            </c:dLbl>
            <c:dLbl>
              <c:idx val="10"/>
              <c:layout>
                <c:manualLayout>
                  <c:x val="3.0168487916902966E-3"/>
                  <c:y val="6.1449157986492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9FC-45A8-B671-A179C3B7F5D9}"/>
                </c:ext>
              </c:extLst>
            </c:dLbl>
            <c:dLbl>
              <c:idx val="11"/>
              <c:layout>
                <c:manualLayout>
                  <c:x val="-3.5598815741945504E-2"/>
                  <c:y val="-8.98103078264119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9FC-45A8-B671-A179C3B7F5D9}"/>
                </c:ext>
              </c:extLst>
            </c:dLbl>
            <c:dLbl>
              <c:idx val="12"/>
              <c:layout>
                <c:manualLayout>
                  <c:x val="4.645947139203057E-2"/>
                  <c:y val="-0.126443459702974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9FC-45A8-B671-A179C3B7F5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تخدير  كلى
General</c:v>
                </c:pt>
                <c:pt idx="1">
                  <c:v>تخدير موضعى
Local</c:v>
                </c:pt>
                <c:pt idx="2">
                  <c:v>تخدير العصب
Nerve Block</c:v>
                </c:pt>
                <c:pt idx="3">
                  <c:v>بدون تخدير
No Anesthesia</c:v>
                </c:pt>
                <c:pt idx="4">
                  <c:v>تخدير تسكين الألم
Sedation</c:v>
                </c:pt>
                <c:pt idx="5">
                  <c:v>تخدير نصفى
Spinal &amp; epidural</c:v>
                </c:pt>
              </c:strCache>
            </c:strRef>
          </c:cat>
          <c:val>
            <c:numRef>
              <c:f>Sheet1!$B$2:$B$7</c:f>
              <c:numCache>
                <c:formatCode>#,##0</c:formatCode>
                <c:ptCount val="6"/>
                <c:pt idx="0">
                  <c:v>15819</c:v>
                </c:pt>
                <c:pt idx="1">
                  <c:v>7882</c:v>
                </c:pt>
                <c:pt idx="2">
                  <c:v>325</c:v>
                </c:pt>
                <c:pt idx="3">
                  <c:v>748</c:v>
                </c:pt>
                <c:pt idx="4">
                  <c:v>5688</c:v>
                </c:pt>
                <c:pt idx="5">
                  <c:v>4491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FC-45A8-B671-A179C3B7F5D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5313529983228242"/>
          <c:y val="0.20405426128483709"/>
          <c:w val="0.14613282982513853"/>
          <c:h val="0.5772210998984551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2400" b="1" i="0" u="none" strike="noStrike" kern="1200" baseline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20-04-2026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d:image004.png@01D828B0.313CC150">
            <a:extLst>
              <a:ext uri="{FF2B5EF4-FFF2-40B4-BE49-F238E27FC236}">
                <a16:creationId xmlns:a16="http://schemas.microsoft.com/office/drawing/2014/main" id="{5C263710-FD2E-45A7-8A21-0498423122B6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81"/>
          <a:stretch/>
        </p:blipFill>
        <p:spPr bwMode="auto">
          <a:xfrm>
            <a:off x="935359" y="88494"/>
            <a:ext cx="5329253" cy="1292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id:image004.png@01D828B0.313CC150">
            <a:extLst>
              <a:ext uri="{FF2B5EF4-FFF2-40B4-BE49-F238E27FC236}">
                <a16:creationId xmlns:a16="http://schemas.microsoft.com/office/drawing/2014/main" id="{808295CF-83B8-4C66-B287-6A7C81012C52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6" t="-14880" b="-1"/>
          <a:stretch/>
        </p:blipFill>
        <p:spPr bwMode="auto">
          <a:xfrm>
            <a:off x="21222405" y="107950"/>
            <a:ext cx="1793236" cy="12928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20-04-2026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016DA0-F8AD-2B1E-DED2-A1E92E4295EF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1503787" y="13469620"/>
            <a:ext cx="1439926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200">
                <a:solidFill>
                  <a:srgbClr val="0000FF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Classification: Internal </a:t>
            </a:r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572477D4-1FE4-6340-9F64-B7448799D1D5}"/>
              </a:ext>
            </a:extLst>
          </p:cNvPr>
          <p:cNvSpPr/>
          <p:nvPr/>
        </p:nvSpPr>
        <p:spPr>
          <a:xfrm>
            <a:off x="1898937" y="2393944"/>
            <a:ext cx="21048454" cy="10942207"/>
          </a:xfrm>
          <a:prstGeom prst="rect">
            <a:avLst/>
          </a:prstGeom>
          <a:solidFill>
            <a:schemeClr val="bg1">
              <a:alpha val="1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62" name="Chart 9">
            <a:extLst>
              <a:ext uri="{FF2B5EF4-FFF2-40B4-BE49-F238E27FC236}">
                <a16:creationId xmlns:a16="http://schemas.microsoft.com/office/drawing/2014/main" id="{B5AD5106-D413-FF43-8FAD-ABCFCFD5FB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6279626"/>
              </p:ext>
            </p:extLst>
          </p:nvPr>
        </p:nvGraphicFramePr>
        <p:xfrm>
          <a:off x="1588168" y="3818021"/>
          <a:ext cx="20357431" cy="92402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5" name="CuadroTexto 350">
            <a:extLst>
              <a:ext uri="{FF2B5EF4-FFF2-40B4-BE49-F238E27FC236}">
                <a16:creationId xmlns:a16="http://schemas.microsoft.com/office/drawing/2014/main" id="{7CE5E5C1-B6C5-5A45-8BC6-78601F3CE691}"/>
              </a:ext>
            </a:extLst>
          </p:cNvPr>
          <p:cNvSpPr txBox="1"/>
          <p:nvPr/>
        </p:nvSpPr>
        <p:spPr>
          <a:xfrm>
            <a:off x="5842054" y="2221552"/>
            <a:ext cx="12001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b="1" dirty="0">
                <a:solidFill>
                  <a:schemeClr val="tx2">
                    <a:lumMod val="50000"/>
                  </a:schemeClr>
                </a:solidFill>
                <a:latin typeface="Lato Heavy" charset="0"/>
              </a:rPr>
              <a:t>عدد الإجراءات الجراحية حسب نوع التخدير</a:t>
            </a:r>
            <a:r>
              <a:rPr lang="ar-AE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2025  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  </a:t>
            </a:r>
            <a:endParaRPr lang="en-US" sz="3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D82C1E28-5919-412E-97E8-831C77601E8C}"/>
              </a:ext>
            </a:extLst>
          </p:cNvPr>
          <p:cNvSpPr txBox="1"/>
          <p:nvPr/>
        </p:nvSpPr>
        <p:spPr>
          <a:xfrm>
            <a:off x="4199694" y="2806327"/>
            <a:ext cx="1528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z="3200" dirty="0">
                <a:ea typeface="Lato Heavy" charset="0"/>
                <a:cs typeface="Arial" panose="020B0604020202020204" pitchFamily="34" charset="0"/>
              </a:rPr>
              <a:t>Number of Surgical Procedures by type of Anesthesia</a:t>
            </a:r>
            <a:r>
              <a:rPr lang="en-US" sz="3200" dirty="0"/>
              <a:t> </a:t>
            </a:r>
            <a:r>
              <a:rPr lang="ar-AE" sz="3200" dirty="0"/>
              <a:t>2025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080111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usiness 15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717FAC"/>
      </a:accent1>
      <a:accent2>
        <a:srgbClr val="29446F"/>
      </a:accent2>
      <a:accent3>
        <a:srgbClr val="A7CFDC"/>
      </a:accent3>
      <a:accent4>
        <a:srgbClr val="E39274"/>
      </a:accent4>
      <a:accent5>
        <a:srgbClr val="D2B9B5"/>
      </a:accent5>
      <a:accent6>
        <a:srgbClr val="717FAC"/>
      </a:accent6>
      <a:hlink>
        <a:srgbClr val="F9F98F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112811</TotalTime>
  <Words>19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Lato Heavy</vt:lpstr>
      <vt:lpstr>Montserrat Light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admin</dc:creator>
  <cp:keywords/>
  <dc:description/>
  <cp:lastModifiedBy>Khoula Al Balushi</cp:lastModifiedBy>
  <cp:revision>18912</cp:revision>
  <dcterms:created xsi:type="dcterms:W3CDTF">2014-11-12T21:47:38Z</dcterms:created>
  <dcterms:modified xsi:type="dcterms:W3CDTF">2026-04-20T10:53:52Z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96ad74c-a235-47e7-a91d-3632a6f1d5fb_Enabled">
    <vt:lpwstr>true</vt:lpwstr>
  </property>
  <property fmtid="{D5CDD505-2E9C-101B-9397-08002B2CF9AE}" pid="3" name="MSIP_Label_096ad74c-a235-47e7-a91d-3632a6f1d5fb_SetDate">
    <vt:lpwstr>2026-04-20T10:39:21Z</vt:lpwstr>
  </property>
  <property fmtid="{D5CDD505-2E9C-101B-9397-08002B2CF9AE}" pid="4" name="MSIP_Label_096ad74c-a235-47e7-a91d-3632a6f1d5fb_Method">
    <vt:lpwstr>Privileged</vt:lpwstr>
  </property>
  <property fmtid="{D5CDD505-2E9C-101B-9397-08002B2CF9AE}" pid="5" name="MSIP_Label_096ad74c-a235-47e7-a91d-3632a6f1d5fb_Name">
    <vt:lpwstr>Internal</vt:lpwstr>
  </property>
  <property fmtid="{D5CDD505-2E9C-101B-9397-08002B2CF9AE}" pid="6" name="MSIP_Label_096ad74c-a235-47e7-a91d-3632a6f1d5fb_SiteId">
    <vt:lpwstr>988f94be-7208-4701-8289-28a718608374</vt:lpwstr>
  </property>
  <property fmtid="{D5CDD505-2E9C-101B-9397-08002B2CF9AE}" pid="7" name="MSIP_Label_096ad74c-a235-47e7-a91d-3632a6f1d5fb_ActionId">
    <vt:lpwstr>c771039b-ff9d-4ee0-a99e-2003722f99f5</vt:lpwstr>
  </property>
  <property fmtid="{D5CDD505-2E9C-101B-9397-08002B2CF9AE}" pid="8" name="MSIP_Label_096ad74c-a235-47e7-a91d-3632a6f1d5fb_ContentBits">
    <vt:lpwstr>3</vt:lpwstr>
  </property>
  <property fmtid="{D5CDD505-2E9C-101B-9397-08002B2CF9AE}" pid="9" name="MSIP_Label_096ad74c-a235-47e7-a91d-3632a6f1d5fb_Tag">
    <vt:lpwstr>10, 0, 1, 1</vt:lpwstr>
  </property>
  <property fmtid="{D5CDD505-2E9C-101B-9397-08002B2CF9AE}" pid="10" name="ClassificationContentMarkingFooterLocations">
    <vt:lpwstr>Office Theme:8</vt:lpwstr>
  </property>
  <property fmtid="{D5CDD505-2E9C-101B-9397-08002B2CF9AE}" pid="11" name="ClassificationContentMarkingFooterText">
    <vt:lpwstr>Classification: Internal </vt:lpwstr>
  </property>
</Properties>
</file>