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4"/>
  </p:notesMasterIdLst>
  <p:sldIdLst>
    <p:sldId id="4407" r:id="rId2"/>
    <p:sldId id="4408" r:id="rId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3F63"/>
    <a:srgbClr val="3385B3"/>
    <a:srgbClr val="017881"/>
    <a:srgbClr val="701EE8"/>
    <a:srgbClr val="8F5722"/>
    <a:srgbClr val="9E0202"/>
    <a:srgbClr val="F1EEF4"/>
    <a:srgbClr val="5693D7"/>
    <a:srgbClr val="BDDB90"/>
    <a:srgbClr val="337E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29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448" y="56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253245595485402"/>
          <c:y val="9.7830798788342402E-2"/>
          <c:w val="0.78435409436379699"/>
          <c:h val="0.846613352560410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Sheet1!$A$2:$A$27</c:f>
              <c:strCache>
                <c:ptCount val="26"/>
                <c:pt idx="0">
                  <c:v>تخدير-Anesthesia</c:v>
                </c:pt>
                <c:pt idx="1">
                  <c:v>جراحة المفاصل-Arthroplasty Surgery</c:v>
                </c:pt>
                <c:pt idx="2">
                  <c:v>جراحة قلب-Cardiac Surgery</c:v>
                </c:pt>
                <c:pt idx="3">
                  <c:v>القلب والأوعية الدموية-Cardiovascular</c:v>
                </c:pt>
                <c:pt idx="4">
                  <c:v>قسطرة القلب-Cath Lab</c:v>
                </c:pt>
                <c:pt idx="5">
                  <c:v>جراحة اسنان-Dental Surgery</c:v>
                </c:pt>
                <c:pt idx="6">
                  <c:v>أنف وأذن وحنجر-Ear, Nose, and Throat Surgery</c:v>
                </c:pt>
                <c:pt idx="7">
                  <c:v>مناظير تشخيصية-Gastroenterology</c:v>
                </c:pt>
                <c:pt idx="8">
                  <c:v>جراحــة عامــة-General Surgery</c:v>
                </c:pt>
                <c:pt idx="9">
                  <c:v>نساء وولادة-Gynecology &amp; Obstetrics Surgery</c:v>
                </c:pt>
                <c:pt idx="10">
                  <c:v>جراحة مناظير-Laproscopy</c:v>
                </c:pt>
                <c:pt idx="11">
                  <c:v>جراحة الكلى-Nephrology</c:v>
                </c:pt>
                <c:pt idx="12">
                  <c:v>جراحة أعصاب-Neurosurgery</c:v>
                </c:pt>
                <c:pt idx="13">
                  <c:v>جراحة عيــون-Ophthalmology Surgery</c:v>
                </c:pt>
                <c:pt idx="14">
                  <c:v>جراحة الأورام-Oncology</c:v>
                </c:pt>
                <c:pt idx="15">
                  <c:v>جراحة الوجه والفم-Oral &amp; Maxillo Facial Surgery</c:v>
                </c:pt>
                <c:pt idx="16">
                  <c:v>جراحـة عظــام-Orthopaedic Surgery</c:v>
                </c:pt>
                <c:pt idx="17">
                  <c:v>جراحة أطفال-Paediatric Surgery</c:v>
                </c:pt>
                <c:pt idx="18">
                  <c:v>جراحة علاج الألم -Pain Management</c:v>
                </c:pt>
                <c:pt idx="19">
                  <c:v>جراحة تجميل-Plastic Surgery</c:v>
                </c:pt>
                <c:pt idx="20">
                  <c:v>الأشعة-Radiology</c:v>
                </c:pt>
                <c:pt idx="21">
                  <c:v>جراحة صدر-Thoracic Surgery</c:v>
                </c:pt>
                <c:pt idx="22">
                  <c:v>جراحة المسالك البولية/الجراحة العامة-Urology/General Surgery</c:v>
                </c:pt>
                <c:pt idx="23">
                  <c:v>مسالك بوليـة-Urology Surgery</c:v>
                </c:pt>
                <c:pt idx="24">
                  <c:v>جراحة الأوعية الدموية-Vascular Surgery</c:v>
                </c:pt>
                <c:pt idx="25">
                  <c:v>أخرى-Other </c:v>
                </c:pt>
              </c:strCache>
            </c:strRef>
          </c:cat>
          <c:val>
            <c:numRef>
              <c:f>Sheet1!$B$2:$B$27</c:f>
              <c:numCache>
                <c:formatCode>#,##0</c:formatCode>
                <c:ptCount val="26"/>
                <c:pt idx="0">
                  <c:v>48</c:v>
                </c:pt>
                <c:pt idx="1">
                  <c:v>1</c:v>
                </c:pt>
                <c:pt idx="2">
                  <c:v>158</c:v>
                </c:pt>
                <c:pt idx="3">
                  <c:v>1</c:v>
                </c:pt>
                <c:pt idx="4">
                  <c:v>2185</c:v>
                </c:pt>
                <c:pt idx="5">
                  <c:v>59</c:v>
                </c:pt>
                <c:pt idx="6">
                  <c:v>702</c:v>
                </c:pt>
                <c:pt idx="7">
                  <c:v>1484</c:v>
                </c:pt>
                <c:pt idx="8">
                  <c:v>3465</c:v>
                </c:pt>
                <c:pt idx="9">
                  <c:v>4189</c:v>
                </c:pt>
                <c:pt idx="10">
                  <c:v>366</c:v>
                </c:pt>
                <c:pt idx="11">
                  <c:v>11</c:v>
                </c:pt>
                <c:pt idx="12">
                  <c:v>274</c:v>
                </c:pt>
                <c:pt idx="13">
                  <c:v>1</c:v>
                </c:pt>
                <c:pt idx="14">
                  <c:v>831</c:v>
                </c:pt>
                <c:pt idx="15">
                  <c:v>183</c:v>
                </c:pt>
                <c:pt idx="16">
                  <c:v>2256</c:v>
                </c:pt>
                <c:pt idx="17">
                  <c:v>683</c:v>
                </c:pt>
                <c:pt idx="18">
                  <c:v>7</c:v>
                </c:pt>
                <c:pt idx="19">
                  <c:v>423</c:v>
                </c:pt>
                <c:pt idx="20">
                  <c:v>6</c:v>
                </c:pt>
                <c:pt idx="21">
                  <c:v>85</c:v>
                </c:pt>
                <c:pt idx="22">
                  <c:v>95</c:v>
                </c:pt>
                <c:pt idx="23">
                  <c:v>753</c:v>
                </c:pt>
                <c:pt idx="24">
                  <c:v>295</c:v>
                </c:pt>
                <c:pt idx="25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245146512"/>
        <c:axId val="1135616656"/>
      </c:barChart>
      <c:catAx>
        <c:axId val="1245146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35616656"/>
        <c:crosses val="autoZero"/>
        <c:auto val="1"/>
        <c:lblAlgn val="ctr"/>
        <c:lblOffset val="100"/>
        <c:noMultiLvlLbl val="0"/>
      </c:catAx>
      <c:valAx>
        <c:axId val="1135616656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14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9885157127870864"/>
          <c:y val="0.24486225235245929"/>
          <c:w val="0.60425930763393909"/>
          <c:h val="0.65305295799499097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accent6">
                  <a:lumMod val="5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E301-4A68-8E6C-F478CA1A0BD8}"/>
              </c:ext>
            </c:extLst>
          </c:dPt>
          <c:dPt>
            <c:idx val="1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68FB-4C37-9BD8-A837710D2C86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0-68FB-4C37-9BD8-A837710D2C86}"/>
              </c:ext>
            </c:extLst>
          </c:dPt>
          <c:dPt>
            <c:idx val="3"/>
            <c:bubble3D val="0"/>
            <c:spPr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8FB-4C37-9BD8-A837710D2C86}"/>
              </c:ext>
            </c:extLst>
          </c:dPt>
          <c:dPt>
            <c:idx val="4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8FB-4C37-9BD8-A837710D2C86}"/>
              </c:ext>
            </c:extLst>
          </c:dPt>
          <c:dLbls>
            <c:dLbl>
              <c:idx val="2"/>
              <c:layout>
                <c:manualLayout>
                  <c:x val="-2.4077985512474448E-2"/>
                  <c:y val="-4.9109868385379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8FB-4C37-9BD8-A837710D2C86}"/>
                </c:ext>
              </c:extLst>
            </c:dLbl>
            <c:dLbl>
              <c:idx val="3"/>
              <c:layout>
                <c:manualLayout>
                  <c:x val="8.2746410253220715E-2"/>
                  <c:y val="-0.151955241356974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FB-4C37-9BD8-A837710D2C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الفجيرة
Fujairah</c:v>
                </c:pt>
                <c:pt idx="1">
                  <c:v>رأس الخيمة
R.A.K</c:v>
                </c:pt>
                <c:pt idx="2">
                  <c:v>أم القيوين
U.A.Q</c:v>
                </c:pt>
                <c:pt idx="3">
                  <c:v>الشارقة
Sharjah</c:v>
                </c:pt>
                <c:pt idx="4">
                  <c:v>دبي
Dubai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3275</c:v>
                </c:pt>
                <c:pt idx="1">
                  <c:v>3204</c:v>
                </c:pt>
                <c:pt idx="2">
                  <c:v>636</c:v>
                </c:pt>
                <c:pt idx="3">
                  <c:v>11265</c:v>
                </c:pt>
                <c:pt idx="4">
                  <c:v>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30164346755233801"/>
          <c:y val="0.76548534448269345"/>
          <c:w val="0.42136864408536612"/>
          <c:h val="0.178130371894467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800" b="0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14/06/2022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460D7DEB-8C4D-406C-8855-90319C44502B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75AFAA96-A179-4D55-A34E-5C57B471ACBA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14/06/2022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3655003"/>
              </p:ext>
            </p:extLst>
          </p:nvPr>
        </p:nvGraphicFramePr>
        <p:xfrm>
          <a:off x="260350" y="68580"/>
          <a:ext cx="24117300" cy="1364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6781341" y="527318"/>
            <a:ext cx="15922488" cy="1169550"/>
            <a:chOff x="3135394" y="1489134"/>
            <a:chExt cx="17972293" cy="1548746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7703788" y="1489134"/>
              <a:ext cx="8835506" cy="774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الإجراءات الجراحية حسب التخصص والإمارة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2020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3135394" y="2263507"/>
              <a:ext cx="17972293" cy="774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Surgical Procedures by Specialty and Emirates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2020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82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9603040"/>
              </p:ext>
            </p:extLst>
          </p:nvPr>
        </p:nvGraphicFramePr>
        <p:xfrm>
          <a:off x="-167999" y="34290"/>
          <a:ext cx="24117300" cy="1364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4455585" y="1714227"/>
            <a:ext cx="15922488" cy="1169550"/>
            <a:chOff x="1183346" y="3060867"/>
            <a:chExt cx="17972293" cy="1548746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5751740" y="3060867"/>
              <a:ext cx="8835506" cy="774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3200" b="1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الإجراءات الجراحية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حسب التخصص والإمارة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Lato Heavy" charset="0"/>
                  <a:cs typeface="Arial" panose="020B0604020202020204" pitchFamily="34" charset="0"/>
                </a:rPr>
                <a:t>2020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1183346" y="3835240"/>
              <a:ext cx="17972293" cy="7743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Surgical Procedures by Specialty and Emirates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2020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7750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18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8ACEF9"/>
      </a:accent1>
      <a:accent2>
        <a:srgbClr val="01BAC6"/>
      </a:accent2>
      <a:accent3>
        <a:srgbClr val="F34C12"/>
      </a:accent3>
      <a:accent4>
        <a:srgbClr val="F79549"/>
      </a:accent4>
      <a:accent5>
        <a:srgbClr val="F26378"/>
      </a:accent5>
      <a:accent6>
        <a:srgbClr val="8ACEF9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115874</TotalTime>
  <Words>34</Words>
  <Application>Microsoft Office PowerPoint</Application>
  <PresentationFormat>Custom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Lato Heavy</vt:lpstr>
      <vt:lpstr>Montserrat Light</vt:lpstr>
      <vt:lpstr>Poppins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albalushi</cp:lastModifiedBy>
  <cp:revision>19354</cp:revision>
  <dcterms:created xsi:type="dcterms:W3CDTF">2014-11-12T21:47:38Z</dcterms:created>
  <dcterms:modified xsi:type="dcterms:W3CDTF">2022-06-14T06:27:41Z</dcterms:modified>
  <cp:category/>
</cp:coreProperties>
</file>