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4"/>
  </p:notesMasterIdLst>
  <p:sldIdLst>
    <p:sldId id="4407" r:id="rId2"/>
    <p:sldId id="4408" r:id="rId3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3F63"/>
    <a:srgbClr val="3385B3"/>
    <a:srgbClr val="017881"/>
    <a:srgbClr val="701EE8"/>
    <a:srgbClr val="8F5722"/>
    <a:srgbClr val="9E0202"/>
    <a:srgbClr val="F1EEF4"/>
    <a:srgbClr val="5693D7"/>
    <a:srgbClr val="BDDB90"/>
    <a:srgbClr val="337E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29" autoAdjust="0"/>
    <p:restoredTop sz="38338" autoAdjust="0"/>
  </p:normalViewPr>
  <p:slideViewPr>
    <p:cSldViewPr snapToGrid="0" snapToObjects="1">
      <p:cViewPr varScale="1">
        <p:scale>
          <a:sx n="32" d="100"/>
          <a:sy n="32" d="100"/>
        </p:scale>
        <p:origin x="448" y="56"/>
      </p:cViewPr>
      <p:guideLst>
        <p:guide pos="7678"/>
        <p:guide orient="horz" pos="432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042608418023577"/>
          <c:y val="9.7830798788342402E-2"/>
          <c:w val="0.78435409436379699"/>
          <c:h val="0.846613352560410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Sheet1!$A$2:$A$25</c:f>
              <c:strCache>
                <c:ptCount val="24"/>
                <c:pt idx="0">
                  <c:v>تخدير-Anesthesia</c:v>
                </c:pt>
                <c:pt idx="1">
                  <c:v>جراحة قلب-Cardiac Surgery</c:v>
                </c:pt>
                <c:pt idx="2">
                  <c:v>القلب والأوعية الدموية-Cardiovascular</c:v>
                </c:pt>
                <c:pt idx="3">
                  <c:v>قسطرة القلب-Cath Lab</c:v>
                </c:pt>
                <c:pt idx="4">
                  <c:v>جراحة اسنان-Dental Surgery</c:v>
                </c:pt>
                <c:pt idx="5">
                  <c:v>أنف وأذن وحنجر-Ear, Nose, and Throat Surgery</c:v>
                </c:pt>
                <c:pt idx="6">
                  <c:v>مناظير تشخيصية-Gastroenterology</c:v>
                </c:pt>
                <c:pt idx="7">
                  <c:v>جراحــة عامــة-General Surgery</c:v>
                </c:pt>
                <c:pt idx="8">
                  <c:v>نساء وولادة-Gynecology &amp; Obstetrics Surgery</c:v>
                </c:pt>
                <c:pt idx="9">
                  <c:v>جراحة مناظير-Laproscopy</c:v>
                </c:pt>
                <c:pt idx="10">
                  <c:v>جراحة الكلى-Nephrology</c:v>
                </c:pt>
                <c:pt idx="11">
                  <c:v>جراحة أعصاب-Neurosurgery</c:v>
                </c:pt>
                <c:pt idx="12">
                  <c:v>جراحة عيــون-Ophthalmology Surgery</c:v>
                </c:pt>
                <c:pt idx="13">
                  <c:v>جراحة الوجه والفم-Oral &amp; Maxillo Facial Surgery</c:v>
                </c:pt>
                <c:pt idx="14">
                  <c:v>جراحـة عظــام-Orthopaedic Surgery</c:v>
                </c:pt>
                <c:pt idx="15">
                  <c:v>جراحة أطفال-Paediatric Surgery</c:v>
                </c:pt>
                <c:pt idx="16">
                  <c:v>جراحة علاج الألم -Pain Management</c:v>
                </c:pt>
                <c:pt idx="17">
                  <c:v>جراحة تجميل-Plastic Surgery</c:v>
                </c:pt>
                <c:pt idx="18">
                  <c:v>الأشعة-Radiology</c:v>
                </c:pt>
                <c:pt idx="19">
                  <c:v>جراحة صدر-Thoracic Surgery</c:v>
                </c:pt>
                <c:pt idx="20">
                  <c:v>جراحة المسالك البولية/الجراحة العامة-Urology/General Surgery</c:v>
                </c:pt>
                <c:pt idx="21">
                  <c:v>مسالك بوليـة-Urology Surgery</c:v>
                </c:pt>
                <c:pt idx="22">
                  <c:v>جراحة الأوعية الدموية-Vascular Surgery</c:v>
                </c:pt>
                <c:pt idx="23">
                  <c:v>أخرى-Other </c:v>
                </c:pt>
              </c:strCache>
            </c:strRef>
          </c:cat>
          <c:val>
            <c:numRef>
              <c:f>Sheet1!$B$2:$B$25</c:f>
              <c:numCache>
                <c:formatCode>#,##0</c:formatCode>
                <c:ptCount val="24"/>
                <c:pt idx="0">
                  <c:v>42</c:v>
                </c:pt>
                <c:pt idx="1">
                  <c:v>168</c:v>
                </c:pt>
                <c:pt idx="2">
                  <c:v>8</c:v>
                </c:pt>
                <c:pt idx="3">
                  <c:v>2627</c:v>
                </c:pt>
                <c:pt idx="4">
                  <c:v>258</c:v>
                </c:pt>
                <c:pt idx="5">
                  <c:v>1582</c:v>
                </c:pt>
                <c:pt idx="6">
                  <c:v>2085</c:v>
                </c:pt>
                <c:pt idx="7">
                  <c:v>5546</c:v>
                </c:pt>
                <c:pt idx="8">
                  <c:v>4279</c:v>
                </c:pt>
                <c:pt idx="9">
                  <c:v>1088</c:v>
                </c:pt>
                <c:pt idx="10">
                  <c:v>10</c:v>
                </c:pt>
                <c:pt idx="11">
                  <c:v>366</c:v>
                </c:pt>
                <c:pt idx="12">
                  <c:v>1588</c:v>
                </c:pt>
                <c:pt idx="13">
                  <c:v>263</c:v>
                </c:pt>
                <c:pt idx="14">
                  <c:v>2477</c:v>
                </c:pt>
                <c:pt idx="15">
                  <c:v>846</c:v>
                </c:pt>
                <c:pt idx="16">
                  <c:v>31</c:v>
                </c:pt>
                <c:pt idx="17">
                  <c:v>953</c:v>
                </c:pt>
                <c:pt idx="18">
                  <c:v>1</c:v>
                </c:pt>
                <c:pt idx="19">
                  <c:v>67</c:v>
                </c:pt>
                <c:pt idx="20">
                  <c:v>191</c:v>
                </c:pt>
                <c:pt idx="21">
                  <c:v>767</c:v>
                </c:pt>
                <c:pt idx="22">
                  <c:v>272</c:v>
                </c:pt>
                <c:pt idx="23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CA-4D13-B1DF-3B6F626B85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0"/>
        <c:axId val="1245146512"/>
        <c:axId val="1135616656"/>
      </c:barChart>
      <c:catAx>
        <c:axId val="12451465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135616656"/>
        <c:crosses val="autoZero"/>
        <c:auto val="1"/>
        <c:lblAlgn val="ctr"/>
        <c:lblOffset val="100"/>
        <c:noMultiLvlLbl val="0"/>
      </c:catAx>
      <c:valAx>
        <c:axId val="1135616656"/>
        <c:scaling>
          <c:orientation val="minMax"/>
        </c:scaling>
        <c:delete val="0"/>
        <c:axPos val="b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5146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9885157127870864"/>
          <c:y val="0.24486225235245929"/>
          <c:w val="0.60425930763393909"/>
          <c:h val="0.65305295799499097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</c:spPr>
          <c:dPt>
            <c:idx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0929-423D-9BC9-9D15A4FD291C}"/>
              </c:ext>
            </c:extLst>
          </c:dPt>
          <c:dPt>
            <c:idx val="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2-68FB-4C37-9BD8-A837710D2C86}"/>
              </c:ext>
            </c:extLst>
          </c:dPt>
          <c:dPt>
            <c:idx val="2"/>
            <c:bubble3D val="0"/>
            <c:spPr>
              <a:solidFill>
                <a:schemeClr val="bg1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0-68FB-4C37-9BD8-A837710D2C86}"/>
              </c:ext>
            </c:extLst>
          </c:dPt>
          <c:dPt>
            <c:idx val="3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68FB-4C37-9BD8-A837710D2C86}"/>
              </c:ext>
            </c:extLst>
          </c:dPt>
          <c:dPt>
            <c:idx val="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68FB-4C37-9BD8-A837710D2C86}"/>
              </c:ext>
            </c:extLst>
          </c:dPt>
          <c:dLbls>
            <c:dLbl>
              <c:idx val="2"/>
              <c:layout>
                <c:manualLayout>
                  <c:x val="-2.4077985512474448E-2"/>
                  <c:y val="-4.91098683853797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8FB-4C37-9BD8-A837710D2C86}"/>
                </c:ext>
              </c:extLst>
            </c:dLbl>
            <c:dLbl>
              <c:idx val="3"/>
              <c:layout>
                <c:manualLayout>
                  <c:x val="8.2746410253220715E-2"/>
                  <c:y val="-0.151955241356974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8FB-4C37-9BD8-A837710D2C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الفجيرة
Fujairah</c:v>
                </c:pt>
                <c:pt idx="1">
                  <c:v>رأس الخيمة
R.A.K</c:v>
                </c:pt>
                <c:pt idx="2">
                  <c:v>أم القيوين
U.A.Q</c:v>
                </c:pt>
                <c:pt idx="3">
                  <c:v>الشارقة
Sharjah</c:v>
                </c:pt>
                <c:pt idx="4">
                  <c:v>دبي
Dubai</c:v>
                </c:pt>
              </c:strCache>
            </c:strRef>
          </c:cat>
          <c:val>
            <c:numRef>
              <c:f>Sheet1!$B$2:$B$6</c:f>
              <c:numCache>
                <c:formatCode>#,##0</c:formatCode>
                <c:ptCount val="5"/>
                <c:pt idx="0">
                  <c:v>5285</c:v>
                </c:pt>
                <c:pt idx="1">
                  <c:v>4004</c:v>
                </c:pt>
                <c:pt idx="2">
                  <c:v>902</c:v>
                </c:pt>
                <c:pt idx="3">
                  <c:v>13696</c:v>
                </c:pt>
                <c:pt idx="4">
                  <c:v>1665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CA-4D13-B1DF-3B6F626B85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30164346755233801"/>
          <c:y val="0.76548534448269345"/>
          <c:w val="0.42136864408536612"/>
          <c:h val="0.1781303718944679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2800" b="0" i="0" u="none" strike="noStrike" kern="1200" baseline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14/06/2022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d:image004.png@01D828B0.313CC150">
            <a:extLst>
              <a:ext uri="{FF2B5EF4-FFF2-40B4-BE49-F238E27FC236}">
                <a16:creationId xmlns:a16="http://schemas.microsoft.com/office/drawing/2014/main" id="{586FF2AC-D33F-4376-8055-7C14D671054E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81"/>
          <a:stretch/>
        </p:blipFill>
        <p:spPr bwMode="auto">
          <a:xfrm>
            <a:off x="935359" y="88494"/>
            <a:ext cx="5329253" cy="1292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cid:image004.png@01D828B0.313CC150">
            <a:extLst>
              <a:ext uri="{FF2B5EF4-FFF2-40B4-BE49-F238E27FC236}">
                <a16:creationId xmlns:a16="http://schemas.microsoft.com/office/drawing/2014/main" id="{E2B62A2D-A692-4850-8DCC-BD964A2FF266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26" t="-14880" b="-1"/>
          <a:stretch/>
        </p:blipFill>
        <p:spPr bwMode="auto">
          <a:xfrm>
            <a:off x="21222405" y="107950"/>
            <a:ext cx="1793236" cy="12928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14/06/2022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6979553-9E2C-45B2-8F58-C16E08BDC6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37902"/>
              </p:ext>
            </p:extLst>
          </p:nvPr>
        </p:nvGraphicFramePr>
        <p:xfrm>
          <a:off x="260350" y="68580"/>
          <a:ext cx="24117300" cy="13647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Grupo 349">
            <a:extLst>
              <a:ext uri="{FF2B5EF4-FFF2-40B4-BE49-F238E27FC236}">
                <a16:creationId xmlns:a16="http://schemas.microsoft.com/office/drawing/2014/main" id="{94158DCA-4F97-4FE7-BB11-A0B485C653EE}"/>
              </a:ext>
            </a:extLst>
          </p:cNvPr>
          <p:cNvGrpSpPr/>
          <p:nvPr/>
        </p:nvGrpSpPr>
        <p:grpSpPr>
          <a:xfrm>
            <a:off x="6184994" y="527318"/>
            <a:ext cx="15922488" cy="1169550"/>
            <a:chOff x="3135394" y="1489134"/>
            <a:chExt cx="17972293" cy="1548746"/>
          </a:xfrm>
        </p:grpSpPr>
        <p:sp>
          <p:nvSpPr>
            <p:cNvPr id="6" name="CuadroTexto 350">
              <a:extLst>
                <a:ext uri="{FF2B5EF4-FFF2-40B4-BE49-F238E27FC236}">
                  <a16:creationId xmlns:a16="http://schemas.microsoft.com/office/drawing/2014/main" id="{59CAB589-6F96-4E7A-8789-1D9F77402F25}"/>
                </a:ext>
              </a:extLst>
            </p:cNvPr>
            <p:cNvSpPr txBox="1"/>
            <p:nvPr/>
          </p:nvSpPr>
          <p:spPr>
            <a:xfrm>
              <a:off x="7703788" y="1489134"/>
              <a:ext cx="8835506" cy="7743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ar-AE" sz="3200" b="1" dirty="0">
                  <a:solidFill>
                    <a:schemeClr val="tx2">
                      <a:lumMod val="50000"/>
                    </a:schemeClr>
                  </a:solidFill>
                  <a:latin typeface="Poppins" pitchFamily="2" charset="77"/>
                  <a:ea typeface="Lato Heavy" charset="0"/>
                </a:rPr>
                <a:t>عدد الإجراءات الجراحية حسب التخصص والإمارة </a:t>
              </a:r>
              <a:r>
                <a:rPr lang="ar-AE" sz="32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2019</a:t>
              </a:r>
              <a:endParaRPr lang="en-US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CuadroTexto 351">
              <a:extLst>
                <a:ext uri="{FF2B5EF4-FFF2-40B4-BE49-F238E27FC236}">
                  <a16:creationId xmlns:a16="http://schemas.microsoft.com/office/drawing/2014/main" id="{D583AC61-0D4F-4602-9A61-B20E3BC09416}"/>
                </a:ext>
              </a:extLst>
            </p:cNvPr>
            <p:cNvSpPr txBox="1"/>
            <p:nvPr/>
          </p:nvSpPr>
          <p:spPr>
            <a:xfrm>
              <a:off x="3135394" y="2263507"/>
              <a:ext cx="17972293" cy="774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Number of Surgical Procedures by Specialty and Emirates 2019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826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6979553-9E2C-45B2-8F58-C16E08BDC6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6633932"/>
              </p:ext>
            </p:extLst>
          </p:nvPr>
        </p:nvGraphicFramePr>
        <p:xfrm>
          <a:off x="-167999" y="34290"/>
          <a:ext cx="24117300" cy="13647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Grupo 349">
            <a:extLst>
              <a:ext uri="{FF2B5EF4-FFF2-40B4-BE49-F238E27FC236}">
                <a16:creationId xmlns:a16="http://schemas.microsoft.com/office/drawing/2014/main" id="{94158DCA-4F97-4FE7-BB11-A0B485C653EE}"/>
              </a:ext>
            </a:extLst>
          </p:cNvPr>
          <p:cNvGrpSpPr/>
          <p:nvPr/>
        </p:nvGrpSpPr>
        <p:grpSpPr>
          <a:xfrm>
            <a:off x="4455585" y="1714227"/>
            <a:ext cx="15922488" cy="1169550"/>
            <a:chOff x="1183346" y="3060867"/>
            <a:chExt cx="17972293" cy="1548746"/>
          </a:xfrm>
        </p:grpSpPr>
        <p:sp>
          <p:nvSpPr>
            <p:cNvPr id="6" name="CuadroTexto 350">
              <a:extLst>
                <a:ext uri="{FF2B5EF4-FFF2-40B4-BE49-F238E27FC236}">
                  <a16:creationId xmlns:a16="http://schemas.microsoft.com/office/drawing/2014/main" id="{59CAB589-6F96-4E7A-8789-1D9F77402F25}"/>
                </a:ext>
              </a:extLst>
            </p:cNvPr>
            <p:cNvSpPr txBox="1"/>
            <p:nvPr/>
          </p:nvSpPr>
          <p:spPr>
            <a:xfrm>
              <a:off x="5751740" y="3060867"/>
              <a:ext cx="8835506" cy="7743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ar-AE" sz="3200" b="1">
                  <a:solidFill>
                    <a:schemeClr val="tx2">
                      <a:lumMod val="50000"/>
                    </a:schemeClr>
                  </a:solidFill>
                  <a:latin typeface="Poppins" pitchFamily="2" charset="77"/>
                  <a:ea typeface="Lato Heavy" charset="0"/>
                </a:rPr>
                <a:t>عدد الإجراءات الجراحية </a:t>
              </a:r>
              <a:r>
                <a:rPr lang="ar-AE" sz="3200" b="1" dirty="0">
                  <a:solidFill>
                    <a:schemeClr val="tx2">
                      <a:lumMod val="50000"/>
                    </a:schemeClr>
                  </a:solidFill>
                  <a:latin typeface="Poppins" pitchFamily="2" charset="77"/>
                  <a:ea typeface="Lato Heavy" charset="0"/>
                </a:rPr>
                <a:t>حسب التخصص والإمارة </a:t>
              </a:r>
              <a:r>
                <a:rPr lang="ar-AE" sz="32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2019</a:t>
              </a:r>
              <a:endParaRPr lang="en-US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CuadroTexto 351">
              <a:extLst>
                <a:ext uri="{FF2B5EF4-FFF2-40B4-BE49-F238E27FC236}">
                  <a16:creationId xmlns:a16="http://schemas.microsoft.com/office/drawing/2014/main" id="{D583AC61-0D4F-4602-9A61-B20E3BC09416}"/>
                </a:ext>
              </a:extLst>
            </p:cNvPr>
            <p:cNvSpPr txBox="1"/>
            <p:nvPr/>
          </p:nvSpPr>
          <p:spPr>
            <a:xfrm>
              <a:off x="1183346" y="3835240"/>
              <a:ext cx="17972293" cy="774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Number of Surgical Procedures </a:t>
              </a:r>
              <a:r>
                <a:rPr lang="en-US" sz="32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by Specialty and Emirates 2019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7750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18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8ACEF9"/>
      </a:accent1>
      <a:accent2>
        <a:srgbClr val="01BAC6"/>
      </a:accent2>
      <a:accent3>
        <a:srgbClr val="F34C12"/>
      </a:accent3>
      <a:accent4>
        <a:srgbClr val="F79549"/>
      </a:accent4>
      <a:accent5>
        <a:srgbClr val="F26378"/>
      </a:accent5>
      <a:accent6>
        <a:srgbClr val="8ACEF9"/>
      </a:accent6>
      <a:hlink>
        <a:srgbClr val="F9F98F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115885</TotalTime>
  <Words>34</Words>
  <Application>Microsoft Office PowerPoint</Application>
  <PresentationFormat>Custom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Lato Heavy</vt:lpstr>
      <vt:lpstr>Montserrat Light</vt:lpstr>
      <vt:lpstr>Poppins</vt:lpstr>
      <vt:lpstr>Office Theme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admin</dc:creator>
  <cp:keywords/>
  <dc:description/>
  <cp:lastModifiedBy>Khoula albalushi</cp:lastModifiedBy>
  <cp:revision>19354</cp:revision>
  <dcterms:created xsi:type="dcterms:W3CDTF">2014-11-12T21:47:38Z</dcterms:created>
  <dcterms:modified xsi:type="dcterms:W3CDTF">2022-06-14T06:27:12Z</dcterms:modified>
  <cp:category/>
</cp:coreProperties>
</file>