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4"/>
  </p:notesMasterIdLst>
  <p:sldIdLst>
    <p:sldId id="4385" r:id="rId2"/>
    <p:sldId id="4389" r:id="rId3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26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EF4"/>
    <a:srgbClr val="5693D7"/>
    <a:srgbClr val="BDDB90"/>
    <a:srgbClr val="337EBF"/>
    <a:srgbClr val="FAE28A"/>
    <a:srgbClr val="8F5722"/>
    <a:srgbClr val="6C421D"/>
    <a:srgbClr val="FFC48E"/>
    <a:srgbClr val="FFBE76"/>
    <a:srgbClr val="DBF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86" autoAdjust="0"/>
    <p:restoredTop sz="38338" autoAdjust="0"/>
  </p:normalViewPr>
  <p:slideViewPr>
    <p:cSldViewPr snapToGrid="0" snapToObjects="1">
      <p:cViewPr varScale="1">
        <p:scale>
          <a:sx n="32" d="100"/>
          <a:sy n="32" d="100"/>
        </p:scale>
        <p:origin x="412" y="56"/>
      </p:cViewPr>
      <p:guideLst>
        <p:guide pos="14470"/>
        <p:guide pos="7678"/>
        <p:guide orient="horz" pos="4320"/>
        <p:guide pos="12526"/>
        <p:guide orient="horz" pos="698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</c:v>
                </c:pt>
              </c:strCache>
            </c:strRef>
          </c:tx>
          <c:spPr>
            <a:ln w="63500">
              <a:solidFill>
                <a:schemeClr val="accent2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0135632648236497E-2"/>
                  <c:y val="-4.78408951464429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01-474D-B8E5-AEDDF8AE3BAE}"/>
                </c:ext>
              </c:extLst>
            </c:dLbl>
            <c:dLbl>
              <c:idx val="2"/>
              <c:layout>
                <c:manualLayout>
                  <c:x val="-2.0095144262825625E-2"/>
                  <c:y val="-3.73552194979075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01-474D-B8E5-AEDDF8AE3BAE}"/>
                </c:ext>
              </c:extLst>
            </c:dLbl>
            <c:dLbl>
              <c:idx val="3"/>
              <c:layout>
                <c:manualLayout>
                  <c:x val="-2.7116918246283688E-2"/>
                  <c:y val="-3.6044510041840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01-474D-B8E5-AEDDF8AE3B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دبي
Dubai</c:v>
                </c:pt>
                <c:pt idx="1">
                  <c:v>الشارقة
Sharjah</c:v>
                </c:pt>
                <c:pt idx="2">
                  <c:v>أم القيوين
U.A.Q</c:v>
                </c:pt>
                <c:pt idx="3">
                  <c:v>رأس الخيمه
R.A.K</c:v>
                </c:pt>
                <c:pt idx="4">
                  <c:v>الفجيرة
Fujairah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40493</c:v>
                </c:pt>
                <c:pt idx="1">
                  <c:v>294188</c:v>
                </c:pt>
                <c:pt idx="2">
                  <c:v>30901</c:v>
                </c:pt>
                <c:pt idx="3">
                  <c:v>155967</c:v>
                </c:pt>
                <c:pt idx="4">
                  <c:v>144864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1DEA-4193-8711-2B1D83C958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5334536"/>
        <c:axId val="525353744"/>
      </c:lineChart>
      <c:catAx>
        <c:axId val="525334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525353744"/>
        <c:crosses val="autoZero"/>
        <c:auto val="1"/>
        <c:lblAlgn val="ctr"/>
        <c:lblOffset val="100"/>
        <c:noMultiLvlLbl val="0"/>
      </c:catAx>
      <c:valAx>
        <c:axId val="525353744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525334536"/>
        <c:crosses val="autoZero"/>
        <c:crossBetween val="between"/>
      </c:valAx>
      <c:spPr>
        <a:noFill/>
        <a:ln w="25388">
          <a:noFill/>
        </a:ln>
      </c:spPr>
    </c:plotArea>
    <c:legend>
      <c:legendPos val="r"/>
      <c:overlay val="0"/>
      <c:txPr>
        <a:bodyPr/>
        <a:lstStyle/>
        <a:p>
          <a:pPr>
            <a:defRPr sz="2000" b="1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384236641952603"/>
          <c:y val="7.7638670010598029E-2"/>
          <c:w val="0.70850468508954634"/>
          <c:h val="0.8653716223161143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D3E-1C4E-885C-7B2BCBD7EC2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D3E-1C4E-885C-7B2BCBD7EC2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D3E-1C4E-885C-7B2BCBD7EC2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7D3E-1C4E-885C-7B2BCBD7EC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Lato Light" panose="020F0502020204030203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Sheet1!$A$2:$A$17</c:f>
              <c:strCache>
                <c:ptCount val="16"/>
                <c:pt idx="0">
                  <c:v>مستشفى مسافي
MMH Masafi</c:v>
                </c:pt>
                <c:pt idx="1">
                  <c:v>مستشفى دبا الفجيرة
MDH Dibba</c:v>
                </c:pt>
                <c:pt idx="2">
                  <c:v>مستشفى الفجيرة
MFH Al Fujairah</c:v>
                </c:pt>
                <c:pt idx="3">
                  <c:v>مستشفى شعم
MSH Shaam</c:v>
                </c:pt>
                <c:pt idx="4">
                  <c:v>مستشفى عبدالله بن عمران
MOW Abdullah Bin Omran</c:v>
                </c:pt>
                <c:pt idx="5">
                  <c:v>مستشفى إبراهيم عبيد الله
MOH Ibrahim Obaid Allah</c:v>
                </c:pt>
                <c:pt idx="6">
                  <c:v>مستشفى صقر
MSQ SAQR</c:v>
                </c:pt>
                <c:pt idx="7">
                  <c:v>مستشفى ام القيوين
MUH Umm Al Quwain</c:v>
                </c:pt>
                <c:pt idx="8">
                  <c:v>مستشفى كلباء
MKH Al Kalba</c:v>
                </c:pt>
                <c:pt idx="9">
                  <c:v>مستشفى خورفكان
MKF Khor Fakkan</c:v>
                </c:pt>
                <c:pt idx="10">
                  <c:v>مستشفى الذيد
MAD Al Dhaid</c:v>
                </c:pt>
                <c:pt idx="11">
                  <c:v>مستشفى الكويت
MKU Al Kuwait</c:v>
                </c:pt>
                <c:pt idx="12">
                  <c:v>مستشفى القاسمي للنساء والولادة والأطفال  
MQW Al Qassimi Women’s and Children’s</c:v>
                </c:pt>
                <c:pt idx="13">
                  <c:v>مستشفى القاسمي 
MQH Al Qassimi</c:v>
                </c:pt>
                <c:pt idx="14">
                  <c:v>مستشفى الأمل للصحة النفسية
MAH Al Amal</c:v>
                </c:pt>
                <c:pt idx="15">
                  <c:v>مستشفى الكويت
MKD Al Kuwait</c:v>
                </c:pt>
              </c:strCache>
            </c:strRef>
          </c:cat>
          <c:val>
            <c:numRef>
              <c:f>Sheet1!$B$2:$B$17</c:f>
              <c:numCache>
                <c:formatCode>#,##0</c:formatCode>
                <c:ptCount val="16"/>
                <c:pt idx="0">
                  <c:v>6212</c:v>
                </c:pt>
                <c:pt idx="1">
                  <c:v>47750</c:v>
                </c:pt>
                <c:pt idx="2">
                  <c:v>90902</c:v>
                </c:pt>
                <c:pt idx="3">
                  <c:v>29217</c:v>
                </c:pt>
                <c:pt idx="4">
                  <c:v>13829</c:v>
                </c:pt>
                <c:pt idx="5">
                  <c:v>72357</c:v>
                </c:pt>
                <c:pt idx="6">
                  <c:v>40564</c:v>
                </c:pt>
                <c:pt idx="7">
                  <c:v>30901</c:v>
                </c:pt>
                <c:pt idx="8">
                  <c:v>45393</c:v>
                </c:pt>
                <c:pt idx="9">
                  <c:v>51301</c:v>
                </c:pt>
                <c:pt idx="10">
                  <c:v>17216</c:v>
                </c:pt>
                <c:pt idx="11">
                  <c:v>13701</c:v>
                </c:pt>
                <c:pt idx="12">
                  <c:v>36538</c:v>
                </c:pt>
                <c:pt idx="13">
                  <c:v>130039</c:v>
                </c:pt>
                <c:pt idx="14">
                  <c:v>21900</c:v>
                </c:pt>
                <c:pt idx="15">
                  <c:v>18593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D3E-1C4E-885C-7B2BCBD7EC2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678953008"/>
        <c:axId val="557876616"/>
      </c:barChart>
      <c:catAx>
        <c:axId val="678953008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50000"/>
                  <a:alpha val="20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Low" rtl="1">
              <a:defRPr lang="en-US" sz="1800" b="1" i="0" u="none" strike="noStrike" kern="1200" cap="all" spc="120" normalizeH="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557876616"/>
        <c:crosses val="autoZero"/>
        <c:auto val="1"/>
        <c:lblAlgn val="r"/>
        <c:lblOffset val="100"/>
        <c:noMultiLvlLbl val="0"/>
      </c:catAx>
      <c:valAx>
        <c:axId val="557876616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7895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528821671013746"/>
          <c:y val="0.44605416510939361"/>
          <c:w val="0.11254633316820799"/>
          <c:h val="0.17626811633217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Low" rtl="0">
            <a:defRPr sz="2000" b="1" i="0" u="none" strike="noStrike" kern="1200" baseline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Light" panose="020F0502020204030203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28/06/2022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15FC8535-EDF7-4B6E-B72C-DF4E384FD5C1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1489109" y="349183"/>
            <a:ext cx="4748922" cy="1402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2AB2C1E1-5E58-4D08-B887-3496FE0002F4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705009" y="446459"/>
            <a:ext cx="1183531" cy="14028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28/06/2022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72477D4-1FE4-6340-9F64-B7448799D1D5}"/>
              </a:ext>
            </a:extLst>
          </p:cNvPr>
          <p:cNvSpPr/>
          <p:nvPr/>
        </p:nvSpPr>
        <p:spPr>
          <a:xfrm>
            <a:off x="845388" y="2345629"/>
            <a:ext cx="22906151" cy="10753152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CuadroTexto 350">
            <a:extLst>
              <a:ext uri="{FF2B5EF4-FFF2-40B4-BE49-F238E27FC236}">
                <a16:creationId xmlns:a16="http://schemas.microsoft.com/office/drawing/2014/main" id="{7CE5E5C1-B6C5-5A45-8BC6-78601F3CE691}"/>
              </a:ext>
            </a:extLst>
          </p:cNvPr>
          <p:cNvSpPr txBox="1"/>
          <p:nvPr/>
        </p:nvSpPr>
        <p:spPr>
          <a:xfrm>
            <a:off x="5842055" y="1133516"/>
            <a:ext cx="1324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خدمات المستشفيات للمرضى الخارجيين حسب  المستشفى والإمارة 2020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2" name="Content Placeholder 5">
            <a:extLst>
              <a:ext uri="{FF2B5EF4-FFF2-40B4-BE49-F238E27FC236}">
                <a16:creationId xmlns:a16="http://schemas.microsoft.com/office/drawing/2014/main" id="{DEE15977-B84D-48E1-82DA-AAFDDA9C8C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6313180"/>
              </p:ext>
            </p:extLst>
          </p:nvPr>
        </p:nvGraphicFramePr>
        <p:xfrm>
          <a:off x="1788310" y="3140765"/>
          <a:ext cx="20912664" cy="9689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4" name="CuadroTexto 350">
            <a:extLst>
              <a:ext uri="{FF2B5EF4-FFF2-40B4-BE49-F238E27FC236}">
                <a16:creationId xmlns:a16="http://schemas.microsoft.com/office/drawing/2014/main" id="{D82C1E28-5919-412E-97E8-831C77601E8C}"/>
              </a:ext>
            </a:extLst>
          </p:cNvPr>
          <p:cNvSpPr txBox="1"/>
          <p:nvPr/>
        </p:nvSpPr>
        <p:spPr>
          <a:xfrm>
            <a:off x="3062435" y="1703794"/>
            <a:ext cx="1900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>
                <a:solidFill>
                  <a:schemeClr val="tx2"/>
                </a:solidFill>
                <a:latin typeface="Lato Heavy" charset="0"/>
                <a:ea typeface="Lato Heavy" charset="0"/>
                <a:cs typeface="Lato Heavy" charset="0"/>
              </a:rPr>
              <a:t>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Hospital Services to Outpatients by Hospitals and Emirates </a:t>
            </a:r>
            <a:r>
              <a:rPr lang="ar-AE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2020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Heavy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067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72477D4-1FE4-6340-9F64-B7448799D1D5}"/>
              </a:ext>
            </a:extLst>
          </p:cNvPr>
          <p:cNvSpPr/>
          <p:nvPr/>
        </p:nvSpPr>
        <p:spPr>
          <a:xfrm>
            <a:off x="845388" y="2345629"/>
            <a:ext cx="22906151" cy="10753152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62" name="Chart 9">
            <a:extLst>
              <a:ext uri="{FF2B5EF4-FFF2-40B4-BE49-F238E27FC236}">
                <a16:creationId xmlns:a16="http://schemas.microsoft.com/office/drawing/2014/main" id="{B5AD5106-D413-FF43-8FAD-ABCFCFD5FB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0134527"/>
              </p:ext>
            </p:extLst>
          </p:nvPr>
        </p:nvGraphicFramePr>
        <p:xfrm>
          <a:off x="1325881" y="2345630"/>
          <a:ext cx="21922740" cy="10215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" name="CuadroTexto 350">
            <a:extLst>
              <a:ext uri="{FF2B5EF4-FFF2-40B4-BE49-F238E27FC236}">
                <a16:creationId xmlns:a16="http://schemas.microsoft.com/office/drawing/2014/main" id="{7CE5E5C1-B6C5-5A45-8BC6-78601F3CE691}"/>
              </a:ext>
            </a:extLst>
          </p:cNvPr>
          <p:cNvSpPr txBox="1"/>
          <p:nvPr/>
        </p:nvSpPr>
        <p:spPr>
          <a:xfrm>
            <a:off x="6436416" y="1154865"/>
            <a:ext cx="1324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خدمات المستشفيات للمرضى الخارجيين حسب  المستشفى والإمارة 2020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D82C1E28-5919-412E-97E8-831C77601E8C}"/>
              </a:ext>
            </a:extLst>
          </p:cNvPr>
          <p:cNvSpPr txBox="1"/>
          <p:nvPr/>
        </p:nvSpPr>
        <p:spPr>
          <a:xfrm>
            <a:off x="3555086" y="1741528"/>
            <a:ext cx="1900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>
                <a:solidFill>
                  <a:schemeClr val="tx2"/>
                </a:solidFill>
                <a:latin typeface="Lato Heavy" charset="0"/>
                <a:ea typeface="Lato Heavy" charset="0"/>
                <a:cs typeface="Lato Heavy" charset="0"/>
              </a:rPr>
              <a:t>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Hospital Services to Outpatients by Hospitals and Emirates </a:t>
            </a:r>
            <a:r>
              <a:rPr lang="ar-AE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2020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Heavy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095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usiness 15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717FAC"/>
      </a:accent1>
      <a:accent2>
        <a:srgbClr val="29446F"/>
      </a:accent2>
      <a:accent3>
        <a:srgbClr val="A7CFDC"/>
      </a:accent3>
      <a:accent4>
        <a:srgbClr val="E39274"/>
      </a:accent4>
      <a:accent5>
        <a:srgbClr val="D2B9B5"/>
      </a:accent5>
      <a:accent6>
        <a:srgbClr val="717FAC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112947</TotalTime>
  <Words>41</Words>
  <Application>Microsoft Office PowerPoint</Application>
  <PresentationFormat>Custom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Lato Heavy</vt:lpstr>
      <vt:lpstr>Lato Light</vt:lpstr>
      <vt:lpstr>Montserrat Light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albalushi</cp:lastModifiedBy>
  <cp:revision>18895</cp:revision>
  <dcterms:created xsi:type="dcterms:W3CDTF">2014-11-12T21:47:38Z</dcterms:created>
  <dcterms:modified xsi:type="dcterms:W3CDTF">2022-06-28T08:24:16Z</dcterms:modified>
  <cp:category/>
</cp:coreProperties>
</file>